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rial Bold" panose="020B0704020202020204" pitchFamily="34" charset="0"/>
      <p:regular r:id="rId36"/>
      <p:bold r:id="rId37"/>
    </p:embeddedFont>
    <p:embeddedFont>
      <p:font typeface="Arial Bold Italics"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3.sv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jpe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svg"/><Relationship Id="rId7" Type="http://schemas.openxmlformats.org/officeDocument/2006/relationships/image" Target="../media/image4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svg"/><Relationship Id="rId7" Type="http://schemas.openxmlformats.org/officeDocument/2006/relationships/image" Target="../media/image3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1.svg"/><Relationship Id="rId5" Type="http://schemas.openxmlformats.org/officeDocument/2006/relationships/image" Target="../media/image33.jpeg"/><Relationship Id="rId10" Type="http://schemas.openxmlformats.org/officeDocument/2006/relationships/image" Target="../media/image30.png"/><Relationship Id="rId4" Type="http://schemas.openxmlformats.org/officeDocument/2006/relationships/image" Target="../media/image32.jpeg"/><Relationship Id="rId9" Type="http://schemas.openxmlformats.org/officeDocument/2006/relationships/image" Target="../media/image37.sv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4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svg"/><Relationship Id="rId7" Type="http://schemas.openxmlformats.org/officeDocument/2006/relationships/image" Target="../media/image3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1.svg"/><Relationship Id="rId5" Type="http://schemas.openxmlformats.org/officeDocument/2006/relationships/image" Target="../media/image33.jpeg"/><Relationship Id="rId10" Type="http://schemas.openxmlformats.org/officeDocument/2006/relationships/image" Target="../media/image30.png"/><Relationship Id="rId4" Type="http://schemas.openxmlformats.org/officeDocument/2006/relationships/image" Target="../media/image32.jpe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svg"/><Relationship Id="rId7" Type="http://schemas.openxmlformats.org/officeDocument/2006/relationships/image" Target="../media/image3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1.svg"/><Relationship Id="rId5" Type="http://schemas.openxmlformats.org/officeDocument/2006/relationships/image" Target="../media/image33.jpeg"/><Relationship Id="rId10" Type="http://schemas.openxmlformats.org/officeDocument/2006/relationships/image" Target="../media/image30.png"/><Relationship Id="rId4" Type="http://schemas.openxmlformats.org/officeDocument/2006/relationships/image" Target="../media/image32.jpe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svg"/><Relationship Id="rId7" Type="http://schemas.openxmlformats.org/officeDocument/2006/relationships/image" Target="../media/image3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1.svg"/><Relationship Id="rId5" Type="http://schemas.openxmlformats.org/officeDocument/2006/relationships/image" Target="../media/image33.jpeg"/><Relationship Id="rId10" Type="http://schemas.openxmlformats.org/officeDocument/2006/relationships/image" Target="../media/image30.png"/><Relationship Id="rId4" Type="http://schemas.openxmlformats.org/officeDocument/2006/relationships/image" Target="../media/image32.jpeg"/><Relationship Id="rId9"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3.svg"/><Relationship Id="rId9" Type="http://schemas.openxmlformats.org/officeDocument/2006/relationships/image" Target="../media/image16.svg"/></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7.sv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svg"/><Relationship Id="rId12" Type="http://schemas.openxmlformats.org/officeDocument/2006/relationships/image" Target="../media/image6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60.svg"/><Relationship Id="rId9" Type="http://schemas.openxmlformats.org/officeDocument/2006/relationships/image" Target="../media/image64.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3.png"/><Relationship Id="rId7" Type="http://schemas.openxmlformats.org/officeDocument/2006/relationships/image" Target="../media/image26.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7.jpeg"/><Relationship Id="rId4" Type="http://schemas.openxmlformats.org/officeDocument/2006/relationships/image" Target="../media/image24.sv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22.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3.sv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5.png"/><Relationship Id="rId7"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830" t="-17889" r="-49156" b="-34097"/>
            </a:stretch>
          </a:blipFill>
        </p:spPr>
        <p:txBody>
          <a:bodyPr/>
          <a:lstStyle/>
          <a:p>
            <a:endParaRPr lang="en-US"/>
          </a:p>
        </p:txBody>
      </p:sp>
      <p:sp>
        <p:nvSpPr>
          <p:cNvPr id="3" name="Freeform 3"/>
          <p:cNvSpPr/>
          <p:nvPr/>
        </p:nvSpPr>
        <p:spPr>
          <a:xfrm rot="-10252266">
            <a:off x="9332892" y="493496"/>
            <a:ext cx="3721250" cy="6002016"/>
          </a:xfrm>
          <a:custGeom>
            <a:avLst/>
            <a:gdLst/>
            <a:ahLst/>
            <a:cxnLst/>
            <a:rect l="l" t="t" r="r" b="b"/>
            <a:pathLst>
              <a:path w="3721250" h="6002016">
                <a:moveTo>
                  <a:pt x="0" y="0"/>
                </a:moveTo>
                <a:lnTo>
                  <a:pt x="3721250" y="0"/>
                </a:lnTo>
                <a:lnTo>
                  <a:pt x="3721250" y="6002016"/>
                </a:lnTo>
                <a:lnTo>
                  <a:pt x="0" y="6002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91931" y="-321115"/>
            <a:ext cx="4392470" cy="439247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7B2CC"/>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694396" y="2975009"/>
            <a:ext cx="5910416" cy="59104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p:spPr>
          <p:txBody>
            <a:bodyPr/>
            <a:lstStyle/>
            <a:p>
              <a:endParaRPr lang="en-US"/>
            </a:p>
          </p:txBody>
        </p:sp>
      </p:grpSp>
      <p:sp>
        <p:nvSpPr>
          <p:cNvPr id="9" name="Freeform 9"/>
          <p:cNvSpPr/>
          <p:nvPr/>
        </p:nvSpPr>
        <p:spPr>
          <a:xfrm rot="-638216">
            <a:off x="8940853" y="7191269"/>
            <a:ext cx="3551247" cy="4729263"/>
          </a:xfrm>
          <a:custGeom>
            <a:avLst/>
            <a:gdLst/>
            <a:ahLst/>
            <a:cxnLst/>
            <a:rect l="l" t="t" r="r" b="b"/>
            <a:pathLst>
              <a:path w="3551247" h="4729263">
                <a:moveTo>
                  <a:pt x="0" y="0"/>
                </a:moveTo>
                <a:lnTo>
                  <a:pt x="3551247" y="0"/>
                </a:lnTo>
                <a:lnTo>
                  <a:pt x="3551247" y="4729263"/>
                </a:lnTo>
                <a:lnTo>
                  <a:pt x="0" y="4729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11193517" y="6172200"/>
            <a:ext cx="7094483" cy="4114800"/>
          </a:xfrm>
          <a:custGeom>
            <a:avLst/>
            <a:gdLst/>
            <a:ahLst/>
            <a:cxnLst/>
            <a:rect l="l" t="t" r="r" b="b"/>
            <a:pathLst>
              <a:path w="7094483" h="4114800">
                <a:moveTo>
                  <a:pt x="7094483" y="0"/>
                </a:moveTo>
                <a:lnTo>
                  <a:pt x="0" y="0"/>
                </a:lnTo>
                <a:lnTo>
                  <a:pt x="0" y="4114800"/>
                </a:lnTo>
                <a:lnTo>
                  <a:pt x="7094483" y="4114800"/>
                </a:lnTo>
                <a:lnTo>
                  <a:pt x="709448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13530216" y="117170"/>
            <a:ext cx="3515899" cy="35158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25046" b="-25046"/>
              </a:stretch>
            </a:blipFill>
          </p:spPr>
          <p:txBody>
            <a:bodyPr/>
            <a:lstStyle/>
            <a:p>
              <a:endParaRPr lang="en-US"/>
            </a:p>
          </p:txBody>
        </p:sp>
      </p:grpSp>
      <p:sp>
        <p:nvSpPr>
          <p:cNvPr id="13" name="Freeform 13"/>
          <p:cNvSpPr/>
          <p:nvPr/>
        </p:nvSpPr>
        <p:spPr>
          <a:xfrm>
            <a:off x="4226411" y="-2250400"/>
            <a:ext cx="4700702" cy="4735140"/>
          </a:xfrm>
          <a:custGeom>
            <a:avLst/>
            <a:gdLst/>
            <a:ahLst/>
            <a:cxnLst/>
            <a:rect l="l" t="t" r="r" b="b"/>
            <a:pathLst>
              <a:path w="4700702" h="4735140">
                <a:moveTo>
                  <a:pt x="0" y="0"/>
                </a:moveTo>
                <a:lnTo>
                  <a:pt x="4700703" y="0"/>
                </a:lnTo>
                <a:lnTo>
                  <a:pt x="4700703" y="4735140"/>
                </a:lnTo>
                <a:lnTo>
                  <a:pt x="0" y="4735140"/>
                </a:lnTo>
                <a:lnTo>
                  <a:pt x="0" y="0"/>
                </a:lnTo>
                <a:close/>
              </a:path>
            </a:pathLst>
          </a:custGeom>
          <a:blipFill>
            <a:blip r:embed="rId11">
              <a:alphaModFix amt="20999"/>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871130" y="2456165"/>
            <a:ext cx="7990152" cy="4839335"/>
          </a:xfrm>
          <a:prstGeom prst="rect">
            <a:avLst/>
          </a:prstGeom>
        </p:spPr>
        <p:txBody>
          <a:bodyPr lIns="0" tIns="0" rIns="0" bIns="0" rtlCol="0" anchor="t">
            <a:spAutoFit/>
          </a:bodyPr>
          <a:lstStyle/>
          <a:p>
            <a:pPr algn="l">
              <a:lnSpc>
                <a:spcPts val="9520"/>
              </a:lnSpc>
            </a:pPr>
            <a:r>
              <a:rPr lang="en-US" sz="8000" b="1">
                <a:solidFill>
                  <a:srgbClr val="2B314D"/>
                </a:solidFill>
                <a:latin typeface="Arial Bold"/>
                <a:ea typeface="Arial Bold"/>
                <a:cs typeface="Arial Bold"/>
                <a:sym typeface="Arial Bold"/>
              </a:rPr>
              <a:t>PHÂN TÍCH CÁC YẾU TỐ NGUY CƠ GÂY UNG THƯ PHỔI</a:t>
            </a:r>
          </a:p>
        </p:txBody>
      </p:sp>
      <p:sp>
        <p:nvSpPr>
          <p:cNvPr id="15" name="TextBox 15"/>
          <p:cNvSpPr txBox="1"/>
          <p:nvPr/>
        </p:nvSpPr>
        <p:spPr>
          <a:xfrm>
            <a:off x="1450183" y="8334796"/>
            <a:ext cx="3494808" cy="1266825"/>
          </a:xfrm>
          <a:prstGeom prst="rect">
            <a:avLst/>
          </a:prstGeom>
        </p:spPr>
        <p:txBody>
          <a:bodyPr lIns="0" tIns="0" rIns="0" bIns="0" rtlCol="0" anchor="t">
            <a:spAutoFit/>
          </a:bodyPr>
          <a:lstStyle/>
          <a:p>
            <a:pPr algn="l">
              <a:lnSpc>
                <a:spcPts val="5100"/>
              </a:lnSpc>
            </a:pPr>
            <a:r>
              <a:rPr lang="en-US" sz="3000" b="1" i="1">
                <a:solidFill>
                  <a:srgbClr val="2B314D"/>
                </a:solidFill>
                <a:latin typeface="Arial Bold Italics"/>
                <a:ea typeface="Arial Bold Italics"/>
                <a:cs typeface="Arial Bold Italics"/>
                <a:sym typeface="Arial Bold Italics"/>
              </a:rPr>
              <a:t>UYÊN THI</a:t>
            </a:r>
          </a:p>
          <a:p>
            <a:pPr algn="l">
              <a:lnSpc>
                <a:spcPts val="5100"/>
              </a:lnSpc>
            </a:pPr>
            <a:r>
              <a:rPr lang="en-US" sz="3000" b="1" i="1">
                <a:solidFill>
                  <a:srgbClr val="2B314D"/>
                </a:solidFill>
                <a:latin typeface="Arial Bold Italics"/>
                <a:ea typeface="Arial Bold Italics"/>
                <a:cs typeface="Arial Bold Italics"/>
                <a:sym typeface="Arial Bold Italics"/>
              </a:rPr>
              <a:t>ANH THƯ</a:t>
            </a:r>
          </a:p>
        </p:txBody>
      </p:sp>
      <p:sp>
        <p:nvSpPr>
          <p:cNvPr id="16" name="TextBox 16"/>
          <p:cNvSpPr txBox="1"/>
          <p:nvPr/>
        </p:nvSpPr>
        <p:spPr>
          <a:xfrm>
            <a:off x="1028700" y="7927544"/>
            <a:ext cx="2938748" cy="302056"/>
          </a:xfrm>
          <a:prstGeom prst="rect">
            <a:avLst/>
          </a:prstGeom>
        </p:spPr>
        <p:txBody>
          <a:bodyPr lIns="0" tIns="0" rIns="0" bIns="0" rtlCol="0" anchor="t">
            <a:spAutoFit/>
          </a:bodyPr>
          <a:lstStyle/>
          <a:p>
            <a:pPr algn="l">
              <a:lnSpc>
                <a:spcPts val="2057"/>
              </a:lnSpc>
            </a:pPr>
            <a:r>
              <a:rPr lang="en-US" sz="2508">
                <a:solidFill>
                  <a:srgbClr val="2B314D"/>
                </a:solidFill>
                <a:latin typeface="Arial"/>
                <a:ea typeface="Arial"/>
                <a:cs typeface="Arial"/>
                <a:sym typeface="Arial"/>
              </a:rPr>
              <a:t>Thực hiện bởi: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5278279" y="1104900"/>
            <a:ext cx="10048996"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CÁCH TÍNH ĐIỂM CHO CÁC NHÓM BIẾN</a:t>
            </a:r>
          </a:p>
        </p:txBody>
      </p:sp>
      <p:graphicFrame>
        <p:nvGraphicFramePr>
          <p:cNvPr id="7" name="Table 7"/>
          <p:cNvGraphicFramePr>
            <a:graphicFrameLocks noGrp="1"/>
          </p:cNvGraphicFramePr>
          <p:nvPr/>
        </p:nvGraphicFramePr>
        <p:xfrm>
          <a:off x="1028700" y="2172656"/>
          <a:ext cx="16094624" cy="5851117"/>
        </p:xfrm>
        <a:graphic>
          <a:graphicData uri="http://schemas.openxmlformats.org/drawingml/2006/table">
            <a:tbl>
              <a:tblPr/>
              <a:tblGrid>
                <a:gridCol w="872002">
                  <a:extLst>
                    <a:ext uri="{9D8B030D-6E8A-4147-A177-3AD203B41FA5}">
                      <a16:colId xmlns:a16="http://schemas.microsoft.com/office/drawing/2014/main" val="20000"/>
                    </a:ext>
                  </a:extLst>
                </a:gridCol>
                <a:gridCol w="3881020">
                  <a:extLst>
                    <a:ext uri="{9D8B030D-6E8A-4147-A177-3AD203B41FA5}">
                      <a16:colId xmlns:a16="http://schemas.microsoft.com/office/drawing/2014/main" val="20001"/>
                    </a:ext>
                  </a:extLst>
                </a:gridCol>
                <a:gridCol w="2511448">
                  <a:extLst>
                    <a:ext uri="{9D8B030D-6E8A-4147-A177-3AD203B41FA5}">
                      <a16:colId xmlns:a16="http://schemas.microsoft.com/office/drawing/2014/main" val="20002"/>
                    </a:ext>
                  </a:extLst>
                </a:gridCol>
                <a:gridCol w="8830154">
                  <a:extLst>
                    <a:ext uri="{9D8B030D-6E8A-4147-A177-3AD203B41FA5}">
                      <a16:colId xmlns:a16="http://schemas.microsoft.com/office/drawing/2014/main" val="20003"/>
                    </a:ext>
                  </a:extLst>
                </a:gridCol>
              </a:tblGrid>
              <a:tr h="601691">
                <a:tc gridSpan="4">
                  <a:txBody>
                    <a:bodyPr/>
                    <a:lstStyle/>
                    <a:p>
                      <a:pPr algn="ctr">
                        <a:lnSpc>
                          <a:spcPts val="2659"/>
                        </a:lnSpc>
                        <a:defRPr/>
                      </a:pPr>
                      <a:r>
                        <a:rPr lang="en-US" sz="1899" b="1">
                          <a:solidFill>
                            <a:srgbClr val="FFFFFF"/>
                          </a:solidFill>
                          <a:latin typeface="Arial Bold"/>
                          <a:ea typeface="Arial Bold"/>
                          <a:cs typeface="Arial Bold"/>
                          <a:sym typeface="Arial Bold"/>
                        </a:rPr>
                        <a:t>Nhóm Respiratory Symptoms: Triệu chứng trực tiếp của hệ hô hấp (7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Respiratory Symptoms: Triệu chứng trực tiếp của hệ hô hấp (7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Respiratory Symptoms: Triệu chứng trực tiếp của hệ hô hấp (7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Respiratory Symptoms: Triệu chứng trực tiếp của hệ hô hấp (7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601691">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(Shortness of Breath - 1)/8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Shortness of Breath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1-9</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1691">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(Wheezing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Wheezing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1691">
                <a:tc>
                  <a:txBody>
                    <a:bodyPr/>
                    <a:lstStyle/>
                    <a:p>
                      <a:pPr algn="ctr">
                        <a:lnSpc>
                          <a:spcPts val="2659"/>
                        </a:lnSpc>
                        <a:defRPr/>
                      </a:pPr>
                      <a:r>
                        <a:rPr lang="en-US" sz="1899">
                          <a:solidFill>
                            <a:srgbClr val="000000"/>
                          </a:solidFill>
                          <a:latin typeface="Arial"/>
                          <a:ea typeface="Arial"/>
                          <a:cs typeface="Arial"/>
                          <a:sym typeface="Arial"/>
                        </a:rPr>
                        <a:t>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(Dry Cough - 1)/6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Dry Cough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1691">
                <a:tc>
                  <a:txBody>
                    <a:bodyPr/>
                    <a:lstStyle/>
                    <a:p>
                      <a:pPr algn="ctr">
                        <a:lnSpc>
                          <a:spcPts val="2659"/>
                        </a:lnSpc>
                        <a:defRPr/>
                      </a:pPr>
                      <a:r>
                        <a:rPr lang="en-US" sz="1899">
                          <a:solidFill>
                            <a:srgbClr val="000000"/>
                          </a:solidFill>
                          <a:latin typeface="Arial"/>
                          <a:ea typeface="Arial"/>
                          <a:cs typeface="Arial"/>
                          <a:sym typeface="Arial"/>
                        </a:rPr>
                        <a:t>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Arial"/>
                          <a:ea typeface="Arial"/>
                          <a:cs typeface="Arial"/>
                          <a:sym typeface="Arial"/>
                        </a:rPr>
                        <a:t> = (Coughing of Blood - 1)/8</a:t>
                      </a:r>
                      <a:endParaRPr lang="en-US" sz="1100" dirty="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Coughing of Blood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1-9</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1691">
                <a:tc>
                  <a:txBody>
                    <a:bodyPr/>
                    <a:lstStyle/>
                    <a:p>
                      <a:pPr algn="ctr">
                        <a:lnSpc>
                          <a:spcPts val="2659"/>
                        </a:lnSpc>
                        <a:defRPr/>
                      </a:pPr>
                      <a:r>
                        <a:rPr lang="en-US" sz="1899">
                          <a:solidFill>
                            <a:srgbClr val="000000"/>
                          </a:solidFill>
                          <a:latin typeface="Arial"/>
                          <a:ea typeface="Arial"/>
                          <a:cs typeface="Arial"/>
                          <a:sym typeface="Arial"/>
                        </a:rPr>
                        <a:t>5</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Arial"/>
                          <a:ea typeface="Arial"/>
                          <a:cs typeface="Arial"/>
                          <a:sym typeface="Arial"/>
                        </a:rPr>
                        <a:t> = (Frequent Cold - 1)/6</a:t>
                      </a:r>
                      <a:endParaRPr lang="en-US" sz="1100" dirty="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Frequent Cold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01691">
                <a:tc>
                  <a:txBody>
                    <a:bodyPr/>
                    <a:lstStyle/>
                    <a:p>
                      <a:pPr algn="ctr">
                        <a:lnSpc>
                          <a:spcPts val="2659"/>
                        </a:lnSpc>
                        <a:defRPr/>
                      </a:pPr>
                      <a:r>
                        <a:rPr lang="en-US" sz="1899">
                          <a:solidFill>
                            <a:srgbClr val="000000"/>
                          </a:solidFill>
                          <a:latin typeface="Arial"/>
                          <a:ea typeface="Arial"/>
                          <a:cs typeface="Arial"/>
                          <a:sym typeface="Arial"/>
                        </a:rPr>
                        <a:t>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(Snoring - 1)/6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Snoring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01691">
                <a:tc>
                  <a:txBody>
                    <a:bodyPr/>
                    <a:lstStyle/>
                    <a:p>
                      <a:pPr algn="ctr">
                        <a:lnSpc>
                          <a:spcPts val="2659"/>
                        </a:lnSpc>
                        <a:defRPr/>
                      </a:pPr>
                      <a:r>
                        <a:rPr lang="en-US" sz="1899">
                          <a:solidFill>
                            <a:srgbClr val="000000"/>
                          </a:solidFill>
                          <a:latin typeface="Arial"/>
                          <a:ea typeface="Arial"/>
                          <a:cs typeface="Arial"/>
                          <a:sym typeface="Arial"/>
                        </a:rPr>
                        <a:t>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(Chest Pain - 1)/8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Chest Pain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1-9</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02823">
                <a:tc gridSpan="4">
                  <a:txBody>
                    <a:bodyPr/>
                    <a:lstStyle/>
                    <a:p>
                      <a:pPr algn="ctr">
                        <a:lnSpc>
                          <a:spcPts val="2659"/>
                        </a:lnSpc>
                        <a:defRPr/>
                      </a:pPr>
                      <a:r>
                        <a:rPr lang="en-US" sz="1899" b="1" dirty="0">
                          <a:solidFill>
                            <a:srgbClr val="000000"/>
                          </a:solidFill>
                          <a:latin typeface="Arial Bold"/>
                          <a:ea typeface="Arial Bold"/>
                          <a:cs typeface="Arial Bold"/>
                          <a:sym typeface="Arial Bold"/>
                        </a:rPr>
                        <a:t>Respiratory Symptoms Score = ( Shortness of Breath Norm + Wheezing Norm + Dry Cough Norm + Coughing of Blood Norm + Frequent Cold Norm + Snoring Norm + Chest Pain Norm) / 7</a:t>
                      </a:r>
                      <a:endParaRPr lang="en-US" sz="1100" dirty="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Respiratory Symptoms Score = ( Shortness of Breath Norm + Wheezing Norm + Dry Cough Norm + Coughing of Blood Norm + Frequent Cold Norm + Snoring Norm + Chest Pain Norm) / 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Respiratory Symptoms Score = ( Shortness of Breath Norm + Wheezing Norm + Dry Cough Norm + Coughing of Blood Norm + Frequent Cold Norm + Snoring Norm + Chest Pain Norm) / 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Respiratory Symptoms Score = ( Shortness of Breath Norm + Wheezing Norm + Dry Cough Norm + Coughing of Blood Norm + Frequent Cold Norm + Snoring Norm + Chest Pain Norm) / 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5278279" y="1104900"/>
            <a:ext cx="10048996"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CÁCH TÍNH ĐIỂM CHO CÁC NHÓM BIẾN</a:t>
            </a:r>
          </a:p>
        </p:txBody>
      </p:sp>
      <p:graphicFrame>
        <p:nvGraphicFramePr>
          <p:cNvPr id="7" name="Table 7"/>
          <p:cNvGraphicFramePr>
            <a:graphicFrameLocks noGrp="1"/>
          </p:cNvGraphicFramePr>
          <p:nvPr/>
        </p:nvGraphicFramePr>
        <p:xfrm>
          <a:off x="1028700" y="2189978"/>
          <a:ext cx="16030273" cy="3017300"/>
        </p:xfrm>
        <a:graphic>
          <a:graphicData uri="http://schemas.openxmlformats.org/drawingml/2006/table">
            <a:tbl>
              <a:tblPr/>
              <a:tblGrid>
                <a:gridCol w="2000475">
                  <a:extLst>
                    <a:ext uri="{9D8B030D-6E8A-4147-A177-3AD203B41FA5}">
                      <a16:colId xmlns:a16="http://schemas.microsoft.com/office/drawing/2014/main" val="20000"/>
                    </a:ext>
                  </a:extLst>
                </a:gridCol>
                <a:gridCol w="5009508">
                  <a:extLst>
                    <a:ext uri="{9D8B030D-6E8A-4147-A177-3AD203B41FA5}">
                      <a16:colId xmlns:a16="http://schemas.microsoft.com/office/drawing/2014/main" val="20001"/>
                    </a:ext>
                  </a:extLst>
                </a:gridCol>
                <a:gridCol w="3639930">
                  <a:extLst>
                    <a:ext uri="{9D8B030D-6E8A-4147-A177-3AD203B41FA5}">
                      <a16:colId xmlns:a16="http://schemas.microsoft.com/office/drawing/2014/main" val="20002"/>
                    </a:ext>
                  </a:extLst>
                </a:gridCol>
                <a:gridCol w="5380360">
                  <a:extLst>
                    <a:ext uri="{9D8B030D-6E8A-4147-A177-3AD203B41FA5}">
                      <a16:colId xmlns:a16="http://schemas.microsoft.com/office/drawing/2014/main" val="20003"/>
                    </a:ext>
                  </a:extLst>
                </a:gridCol>
              </a:tblGrid>
              <a:tr h="603460">
                <a:tc gridSpan="4">
                  <a:txBody>
                    <a:bodyPr/>
                    <a:lstStyle/>
                    <a:p>
                      <a:pPr algn="ctr">
                        <a:lnSpc>
                          <a:spcPts val="2659"/>
                        </a:lnSpc>
                        <a:defRPr/>
                      </a:pPr>
                      <a:r>
                        <a:rPr lang="en-US" sz="1899" b="1">
                          <a:solidFill>
                            <a:srgbClr val="FFFFFF"/>
                          </a:solidFill>
                          <a:latin typeface="Arial Bold"/>
                          <a:ea typeface="Arial Bold"/>
                          <a:cs typeface="Arial Bold"/>
                          <a:sym typeface="Arial Bold"/>
                        </a:rPr>
                        <a:t>Nhóm Genetic &amp; Biological: Yếu tố di truyền &amp; dị ứng sinh học (3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Genetic &amp; Biological: Yếu tố di truyền &amp; dị ứng sinh học (3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Genetic &amp; Biological: Yếu tố di truyền &amp; dị ứng sinh học (3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Genetic &amp; Biological: Yếu tố di truyền &amp; dị ứng sinh học (3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603460">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(Genetic Risk - 1)/6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Genetic Risk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3460">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(Chronic Lung Disease - 1)/6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Chronic Lung Disease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3460">
                <a:tc>
                  <a:txBody>
                    <a:bodyPr/>
                    <a:lstStyle/>
                    <a:p>
                      <a:pPr algn="ctr">
                        <a:lnSpc>
                          <a:spcPts val="2659"/>
                        </a:lnSpc>
                        <a:defRPr/>
                      </a:pPr>
                      <a:r>
                        <a:rPr lang="en-US" sz="1899">
                          <a:solidFill>
                            <a:srgbClr val="000000"/>
                          </a:solidFill>
                          <a:latin typeface="Arial"/>
                          <a:ea typeface="Arial"/>
                          <a:cs typeface="Arial"/>
                          <a:sym typeface="Arial"/>
                        </a:rPr>
                        <a:t>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(Dust Allergy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Dust Allergy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3460">
                <a:tc gridSpan="4">
                  <a:txBody>
                    <a:bodyPr/>
                    <a:lstStyle/>
                    <a:p>
                      <a:pPr algn="ctr">
                        <a:lnSpc>
                          <a:spcPts val="2659"/>
                        </a:lnSpc>
                        <a:defRPr/>
                      </a:pPr>
                      <a:r>
                        <a:rPr lang="en-US" sz="1899" b="1">
                          <a:solidFill>
                            <a:srgbClr val="000000"/>
                          </a:solidFill>
                          <a:latin typeface="Arial Bold"/>
                          <a:ea typeface="Arial Bold"/>
                          <a:cs typeface="Arial Bold"/>
                          <a:sym typeface="Arial Bold"/>
                        </a:rPr>
                        <a:t>Genetic &amp; Biological Score = (Genetic Risk Norm + Chronic Lung Disease Norm + Dust Allergy Norm) / 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Genetic &amp; Biological Score = (Genetic Risk Norm + Chronic Lung Disease Norm + Dust Allergy Norm) / 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Genetic &amp; Biological Score = (Genetic Risk Norm + Chronic Lung Disease Norm + Dust Allergy Norm) / 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Genetic &amp; Biological Score = (Genetic Risk Norm + Chronic Lung Disease Norm + Dust Allergy Norm) / 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8"/>
          <p:cNvGraphicFramePr>
            <a:graphicFrameLocks noGrp="1"/>
          </p:cNvGraphicFramePr>
          <p:nvPr/>
        </p:nvGraphicFramePr>
        <p:xfrm>
          <a:off x="1028700" y="5594869"/>
          <a:ext cx="16030274" cy="3849448"/>
        </p:xfrm>
        <a:graphic>
          <a:graphicData uri="http://schemas.openxmlformats.org/drawingml/2006/table">
            <a:tbl>
              <a:tblPr/>
              <a:tblGrid>
                <a:gridCol w="872006">
                  <a:extLst>
                    <a:ext uri="{9D8B030D-6E8A-4147-A177-3AD203B41FA5}">
                      <a16:colId xmlns:a16="http://schemas.microsoft.com/office/drawing/2014/main" val="20000"/>
                    </a:ext>
                  </a:extLst>
                </a:gridCol>
                <a:gridCol w="3881039">
                  <a:extLst>
                    <a:ext uri="{9D8B030D-6E8A-4147-A177-3AD203B41FA5}">
                      <a16:colId xmlns:a16="http://schemas.microsoft.com/office/drawing/2014/main" val="20001"/>
                    </a:ext>
                  </a:extLst>
                </a:gridCol>
                <a:gridCol w="2511460">
                  <a:extLst>
                    <a:ext uri="{9D8B030D-6E8A-4147-A177-3AD203B41FA5}">
                      <a16:colId xmlns:a16="http://schemas.microsoft.com/office/drawing/2014/main" val="20002"/>
                    </a:ext>
                  </a:extLst>
                </a:gridCol>
                <a:gridCol w="8765769">
                  <a:extLst>
                    <a:ext uri="{9D8B030D-6E8A-4147-A177-3AD203B41FA5}">
                      <a16:colId xmlns:a16="http://schemas.microsoft.com/office/drawing/2014/main" val="20003"/>
                    </a:ext>
                  </a:extLst>
                </a:gridCol>
              </a:tblGrid>
              <a:tr h="602825">
                <a:tc gridSpan="4">
                  <a:txBody>
                    <a:bodyPr/>
                    <a:lstStyle/>
                    <a:p>
                      <a:pPr algn="ctr">
                        <a:lnSpc>
                          <a:spcPts val="2659"/>
                        </a:lnSpc>
                        <a:defRPr/>
                      </a:pPr>
                      <a:r>
                        <a:rPr lang="en-US" sz="1899" b="1">
                          <a:solidFill>
                            <a:srgbClr val="FFFFFF"/>
                          </a:solidFill>
                          <a:latin typeface="Arial Bold"/>
                          <a:ea typeface="Arial Bold"/>
                          <a:cs typeface="Arial Bold"/>
                          <a:sym typeface="Arial Bold"/>
                        </a:rPr>
                        <a:t>Nhóm General Health Symptoms: Triệu chứng toàn thân (4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General Health Symptoms: Triệu chứng toàn thân (4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General Health Symptoms: Triệu chứng toàn thân (4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General Health Symptoms: Triệu chứng toàn thân (4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602825">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(Fatigue - 1)/8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Fatigue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1-9</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2825">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(Weight Loss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Weight Loss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2825">
                <a:tc>
                  <a:txBody>
                    <a:bodyPr/>
                    <a:lstStyle/>
                    <a:p>
                      <a:pPr algn="ctr">
                        <a:lnSpc>
                          <a:spcPts val="2659"/>
                        </a:lnSpc>
                        <a:defRPr/>
                      </a:pPr>
                      <a:r>
                        <a:rPr lang="en-US" sz="1899">
                          <a:solidFill>
                            <a:srgbClr val="000000"/>
                          </a:solidFill>
                          <a:latin typeface="Arial"/>
                          <a:ea typeface="Arial"/>
                          <a:cs typeface="Arial"/>
                          <a:sym typeface="Arial"/>
                        </a:rPr>
                        <a:t>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(Swallowing Difficulty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Swallowing Difficulty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2825">
                <a:tc>
                  <a:txBody>
                    <a:bodyPr/>
                    <a:lstStyle/>
                    <a:p>
                      <a:pPr algn="ctr">
                        <a:lnSpc>
                          <a:spcPts val="2659"/>
                        </a:lnSpc>
                        <a:defRPr/>
                      </a:pPr>
                      <a:r>
                        <a:rPr lang="en-US" sz="1899">
                          <a:solidFill>
                            <a:srgbClr val="000000"/>
                          </a:solidFill>
                          <a:latin typeface="Arial"/>
                          <a:ea typeface="Arial"/>
                          <a:cs typeface="Arial"/>
                          <a:sym typeface="Arial"/>
                        </a:rPr>
                        <a:t>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(Clubbing of Finger Nails - 1)/8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Clubbing of Finger Nails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1-9</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2825">
                <a:tc gridSpan="4">
                  <a:txBody>
                    <a:bodyPr/>
                    <a:lstStyle/>
                    <a:p>
                      <a:pPr algn="ctr">
                        <a:lnSpc>
                          <a:spcPts val="2659"/>
                        </a:lnSpc>
                        <a:defRPr/>
                      </a:pPr>
                      <a:r>
                        <a:rPr lang="en-US" sz="1899" b="1">
                          <a:solidFill>
                            <a:srgbClr val="000000"/>
                          </a:solidFill>
                          <a:latin typeface="Arial Bold"/>
                          <a:ea typeface="Arial Bold"/>
                          <a:cs typeface="Arial Bold"/>
                          <a:sym typeface="Arial Bold"/>
                        </a:rPr>
                        <a:t>General Health Symptoms Score = (Fatigue Norm + Weight Loss Norm + Swallowing Difficulty Norm + Clubbing of Finger Nails Norm) / 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General Health Symptoms Score = (Fatigue Norm + Weight Loss Norm + Swallowing Difficulty Norm + Clubbing of Finger Nails Norm) / 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General Health Symptoms Score = (Fatigue Norm + Weight Loss Norm + Swallowing Difficulty Norm + Clubbing of Finger Nails Norm) / 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General Health Symptoms Score = (Fatigue Norm + Weight Loss Norm + Swallowing Difficulty Norm + Clubbing of Finger Nails Norm) / 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66833"/>
            </a:stretch>
          </a:blipFill>
        </p:spPr>
        <p:txBody>
          <a:bodyPr/>
          <a:lstStyle/>
          <a:p>
            <a:endParaRPr lang="en-US"/>
          </a:p>
        </p:txBody>
      </p:sp>
      <p:sp>
        <p:nvSpPr>
          <p:cNvPr id="3" name="Freeform 3"/>
          <p:cNvSpPr/>
          <p:nvPr/>
        </p:nvSpPr>
        <p:spPr>
          <a:xfrm rot="6673934" flipH="1">
            <a:off x="524797" y="-1243267"/>
            <a:ext cx="3721250" cy="6002016"/>
          </a:xfrm>
          <a:custGeom>
            <a:avLst/>
            <a:gdLst/>
            <a:ahLst/>
            <a:cxnLst/>
            <a:rect l="l" t="t" r="r" b="b"/>
            <a:pathLst>
              <a:path w="3721250" h="6002016">
                <a:moveTo>
                  <a:pt x="3721249" y="0"/>
                </a:moveTo>
                <a:lnTo>
                  <a:pt x="0" y="0"/>
                </a:lnTo>
                <a:lnTo>
                  <a:pt x="0" y="6002016"/>
                </a:lnTo>
                <a:lnTo>
                  <a:pt x="3721249" y="6002016"/>
                </a:lnTo>
                <a:lnTo>
                  <a:pt x="372124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64236" y="1028700"/>
            <a:ext cx="5910416" cy="59104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2566" r="-7527"/>
              </a:stretch>
            </a:blipFill>
          </p:spPr>
          <p:txBody>
            <a:bodyPr/>
            <a:lstStyle/>
            <a:p>
              <a:endParaRPr lang="en-US"/>
            </a:p>
          </p:txBody>
        </p:sp>
      </p:grpSp>
      <p:sp>
        <p:nvSpPr>
          <p:cNvPr id="6" name="Freeform 6"/>
          <p:cNvSpPr/>
          <p:nvPr/>
        </p:nvSpPr>
        <p:spPr>
          <a:xfrm>
            <a:off x="0" y="5748433"/>
            <a:ext cx="18288000" cy="7019734"/>
          </a:xfrm>
          <a:custGeom>
            <a:avLst/>
            <a:gdLst/>
            <a:ahLst/>
            <a:cxnLst/>
            <a:rect l="l" t="t" r="r" b="b"/>
            <a:pathLst>
              <a:path w="18288000" h="7019734">
                <a:moveTo>
                  <a:pt x="0" y="0"/>
                </a:moveTo>
                <a:lnTo>
                  <a:pt x="18288000" y="0"/>
                </a:lnTo>
                <a:lnTo>
                  <a:pt x="18288000" y="7019734"/>
                </a:lnTo>
                <a:lnTo>
                  <a:pt x="0" y="7019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7359923" y="3232153"/>
            <a:ext cx="8820061" cy="842645"/>
          </a:xfrm>
          <a:prstGeom prst="rect">
            <a:avLst/>
          </a:prstGeom>
        </p:spPr>
        <p:txBody>
          <a:bodyPr lIns="0" tIns="0" rIns="0" bIns="0" rtlCol="0" anchor="t">
            <a:spAutoFit/>
          </a:bodyPr>
          <a:lstStyle/>
          <a:p>
            <a:pPr algn="l">
              <a:lnSpc>
                <a:spcPts val="5739"/>
              </a:lnSpc>
            </a:pPr>
            <a:r>
              <a:rPr lang="en-US" sz="6999" b="1">
                <a:solidFill>
                  <a:srgbClr val="4575A6"/>
                </a:solidFill>
                <a:latin typeface="Arial Bold"/>
                <a:ea typeface="Arial Bold"/>
                <a:cs typeface="Arial Bold"/>
                <a:sym typeface="Arial Bold"/>
              </a:rPr>
              <a:t>PHÂN TÍCH DỮ LIỆU</a:t>
            </a:r>
          </a:p>
        </p:txBody>
      </p:sp>
      <p:sp>
        <p:nvSpPr>
          <p:cNvPr id="8" name="Freeform 8"/>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414132" y="-100584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66242" y="1610778"/>
            <a:ext cx="7340281" cy="2909184"/>
          </a:xfrm>
          <a:prstGeom prst="rect">
            <a:avLst/>
          </a:prstGeom>
        </p:spPr>
        <p:txBody>
          <a:bodyPr lIns="0" tIns="0" rIns="0" bIns="0" rtlCol="0" anchor="t">
            <a:spAutoFit/>
          </a:bodyPr>
          <a:lstStyle/>
          <a:p>
            <a:pPr algn="l">
              <a:lnSpc>
                <a:spcPts val="7651"/>
              </a:lnSpc>
            </a:pPr>
            <a:r>
              <a:rPr lang="en-US" sz="5465" b="1">
                <a:solidFill>
                  <a:srgbClr val="4575A6"/>
                </a:solidFill>
                <a:latin typeface="Arial Bold"/>
                <a:ea typeface="Arial Bold"/>
                <a:cs typeface="Arial Bold"/>
                <a:sym typeface="Arial Bold"/>
              </a:rPr>
              <a:t>TỔNG QUAN VỀ PHÂN BỐ MỨC ĐỘ UNG THƯ PHỔI</a:t>
            </a:r>
          </a:p>
        </p:txBody>
      </p:sp>
      <p:sp>
        <p:nvSpPr>
          <p:cNvPr id="4" name="Freeform 4"/>
          <p:cNvSpPr/>
          <p:nvPr/>
        </p:nvSpPr>
        <p:spPr>
          <a:xfrm>
            <a:off x="1466242" y="4950317"/>
            <a:ext cx="2341613" cy="193183"/>
          </a:xfrm>
          <a:custGeom>
            <a:avLst/>
            <a:gdLst/>
            <a:ahLst/>
            <a:cxnLst/>
            <a:rect l="l" t="t" r="r" b="b"/>
            <a:pathLst>
              <a:path w="2341613" h="193183">
                <a:moveTo>
                  <a:pt x="0" y="0"/>
                </a:moveTo>
                <a:lnTo>
                  <a:pt x="2341613" y="0"/>
                </a:lnTo>
                <a:lnTo>
                  <a:pt x="2341613" y="193183"/>
                </a:lnTo>
                <a:lnTo>
                  <a:pt x="0" y="19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rot="3493449">
            <a:off x="3474022" y="5744003"/>
            <a:ext cx="22224771" cy="16668578"/>
            <a:chOff x="0" y="0"/>
            <a:chExt cx="812800" cy="609600"/>
          </a:xfrm>
        </p:grpSpPr>
        <p:sp>
          <p:nvSpPr>
            <p:cNvPr id="6" name="Freeform 6"/>
            <p:cNvSpPr/>
            <p:nvPr/>
          </p:nvSpPr>
          <p:spPr>
            <a:xfrm>
              <a:off x="2432" y="0"/>
              <a:ext cx="807936" cy="609600"/>
            </a:xfrm>
            <a:custGeom>
              <a:avLst/>
              <a:gdLst/>
              <a:ahLst/>
              <a:cxnLst/>
              <a:rect l="l" t="t" r="r" b="b"/>
              <a:pathLst>
                <a:path w="807936" h="609600">
                  <a:moveTo>
                    <a:pt x="598459" y="0"/>
                  </a:moveTo>
                  <a:lnTo>
                    <a:pt x="6277" y="0"/>
                  </a:lnTo>
                  <a:cubicBezTo>
                    <a:pt x="4259" y="0"/>
                    <a:pt x="2364" y="970"/>
                    <a:pt x="1185" y="2607"/>
                  </a:cubicBezTo>
                  <a:cubicBezTo>
                    <a:pt x="5" y="4244"/>
                    <a:pt x="-316" y="6348"/>
                    <a:pt x="322" y="8262"/>
                  </a:cubicBezTo>
                  <a:lnTo>
                    <a:pt x="198014" y="601338"/>
                  </a:lnTo>
                  <a:cubicBezTo>
                    <a:pt x="199659" y="606272"/>
                    <a:pt x="204276" y="609600"/>
                    <a:pt x="209477" y="609600"/>
                  </a:cubicBezTo>
                  <a:lnTo>
                    <a:pt x="801659" y="609600"/>
                  </a:lnTo>
                  <a:cubicBezTo>
                    <a:pt x="803677" y="609600"/>
                    <a:pt x="805572" y="608630"/>
                    <a:pt x="806751" y="606993"/>
                  </a:cubicBezTo>
                  <a:cubicBezTo>
                    <a:pt x="807931" y="605357"/>
                    <a:pt x="808252" y="603252"/>
                    <a:pt x="807614" y="601338"/>
                  </a:cubicBezTo>
                  <a:lnTo>
                    <a:pt x="609922" y="8262"/>
                  </a:lnTo>
                  <a:cubicBezTo>
                    <a:pt x="608277" y="3328"/>
                    <a:pt x="603660" y="0"/>
                    <a:pt x="598459"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7" name="TextBox 7"/>
            <p:cNvSpPr txBox="1"/>
            <p:nvPr/>
          </p:nvSpPr>
          <p:spPr>
            <a:xfrm>
              <a:off x="101600" y="-47625"/>
              <a:ext cx="609600" cy="657225"/>
            </a:xfrm>
            <a:prstGeom prst="rect">
              <a:avLst/>
            </a:prstGeom>
          </p:spPr>
          <p:txBody>
            <a:bodyPr lIns="50800" tIns="50800" rIns="50800" bIns="50800" rtlCol="0" anchor="ctr"/>
            <a:lstStyle/>
            <a:p>
              <a:pPr algn="ctr">
                <a:lnSpc>
                  <a:spcPts val="3639"/>
                </a:lnSpc>
              </a:pPr>
              <a:endParaRPr/>
            </a:p>
          </p:txBody>
        </p:sp>
      </p:grpSp>
      <p:grpSp>
        <p:nvGrpSpPr>
          <p:cNvPr id="8" name="Group 8"/>
          <p:cNvGrpSpPr/>
          <p:nvPr/>
        </p:nvGrpSpPr>
        <p:grpSpPr>
          <a:xfrm rot="1342074">
            <a:off x="10224309" y="502770"/>
            <a:ext cx="17039829" cy="13909682"/>
            <a:chOff x="0" y="0"/>
            <a:chExt cx="812800" cy="663492"/>
          </a:xfrm>
        </p:grpSpPr>
        <p:sp>
          <p:nvSpPr>
            <p:cNvPr id="9" name="Freeform 9"/>
            <p:cNvSpPr/>
            <p:nvPr/>
          </p:nvSpPr>
          <p:spPr>
            <a:xfrm>
              <a:off x="0" y="0"/>
              <a:ext cx="812800" cy="663492"/>
            </a:xfrm>
            <a:custGeom>
              <a:avLst/>
              <a:gdLst/>
              <a:ahLst/>
              <a:cxnLst/>
              <a:rect l="l" t="t" r="r" b="b"/>
              <a:pathLst>
                <a:path w="812800" h="663492">
                  <a:moveTo>
                    <a:pt x="203200" y="0"/>
                  </a:moveTo>
                  <a:lnTo>
                    <a:pt x="812800" y="0"/>
                  </a:lnTo>
                  <a:lnTo>
                    <a:pt x="609600" y="663492"/>
                  </a:lnTo>
                  <a:lnTo>
                    <a:pt x="0" y="663492"/>
                  </a:lnTo>
                  <a:lnTo>
                    <a:pt x="203200" y="0"/>
                  </a:lnTo>
                  <a:close/>
                </a:path>
              </a:pathLst>
            </a:custGeom>
            <a:blipFill>
              <a:blip r:embed="rId6"/>
              <a:stretch>
                <a:fillRect t="-41934" b="-41934"/>
              </a:stretch>
            </a:blipFill>
          </p:spPr>
          <p:txBody>
            <a:bodyPr/>
            <a:lstStyle/>
            <a:p>
              <a:endParaRPr lang="en-US"/>
            </a:p>
          </p:txBody>
        </p:sp>
      </p:grpSp>
      <p:grpSp>
        <p:nvGrpSpPr>
          <p:cNvPr id="10" name="Group 10"/>
          <p:cNvGrpSpPr>
            <a:grpSpLocks noChangeAspect="1"/>
          </p:cNvGrpSpPr>
          <p:nvPr/>
        </p:nvGrpSpPr>
        <p:grpSpPr>
          <a:xfrm>
            <a:off x="13640435" y="851966"/>
            <a:ext cx="2701235" cy="5604223"/>
            <a:chOff x="0" y="0"/>
            <a:chExt cx="9182100" cy="19050000"/>
          </a:xfrm>
        </p:grpSpPr>
        <p:sp>
          <p:nvSpPr>
            <p:cNvPr id="11" name="Freeform 11"/>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7"/>
              <a:stretch>
                <a:fillRect l="-111423" r="-111423"/>
              </a:stretch>
            </a:blipFill>
          </p:spPr>
          <p:txBody>
            <a:bodyPr/>
            <a:lstStyle/>
            <a:p>
              <a:endParaRPr lang="en-US"/>
            </a:p>
          </p:txBody>
        </p:sp>
        <p:sp>
          <p:nvSpPr>
            <p:cNvPr id="12" name="Freeform 12"/>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8"/>
              <a:stretch>
                <a:fillRect t="-208" b="-208"/>
              </a:stretch>
            </a:blipFill>
          </p:spPr>
          <p:txBody>
            <a:bodyPr/>
            <a:lstStyle/>
            <a:p>
              <a:endParaRPr lang="en-US"/>
            </a:p>
          </p:txBody>
        </p:sp>
      </p:grpSp>
      <p:grpSp>
        <p:nvGrpSpPr>
          <p:cNvPr id="13" name="Group 13"/>
          <p:cNvGrpSpPr>
            <a:grpSpLocks noChangeAspect="1"/>
          </p:cNvGrpSpPr>
          <p:nvPr/>
        </p:nvGrpSpPr>
        <p:grpSpPr>
          <a:xfrm>
            <a:off x="9873323" y="3654077"/>
            <a:ext cx="2701235" cy="5604223"/>
            <a:chOff x="0" y="0"/>
            <a:chExt cx="9182100" cy="19050000"/>
          </a:xfrm>
        </p:grpSpPr>
        <p:sp>
          <p:nvSpPr>
            <p:cNvPr id="14" name="Freeform 14"/>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9"/>
              <a:stretch>
                <a:fillRect l="-182239" r="-41213"/>
              </a:stretch>
            </a:blipFill>
          </p:spPr>
          <p:txBody>
            <a:bodyPr/>
            <a:lstStyle/>
            <a:p>
              <a:endParaRPr lang="en-US"/>
            </a:p>
          </p:txBody>
        </p:sp>
        <p:sp>
          <p:nvSpPr>
            <p:cNvPr id="15" name="Freeform 15"/>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8"/>
              <a:stretch>
                <a:fillRect t="-208" b="-208"/>
              </a:stretch>
            </a:blipFill>
          </p:spPr>
          <p:txBody>
            <a:bodyPr/>
            <a:lstStyle/>
            <a:p>
              <a:endParaRPr lang="en-US"/>
            </a:p>
          </p:txBody>
        </p:sp>
      </p:grpSp>
      <p:sp>
        <p:nvSpPr>
          <p:cNvPr id="16" name="Freeform 16"/>
          <p:cNvSpPr/>
          <p:nvPr/>
        </p:nvSpPr>
        <p:spPr>
          <a:xfrm>
            <a:off x="11485613" y="3188970"/>
            <a:ext cx="6884598" cy="7200900"/>
          </a:xfrm>
          <a:custGeom>
            <a:avLst/>
            <a:gdLst/>
            <a:ahLst/>
            <a:cxnLst/>
            <a:rect l="l" t="t" r="r" b="b"/>
            <a:pathLst>
              <a:path w="6884598" h="7200900">
                <a:moveTo>
                  <a:pt x="0" y="0"/>
                </a:moveTo>
                <a:lnTo>
                  <a:pt x="6884599" y="0"/>
                </a:lnTo>
                <a:lnTo>
                  <a:pt x="6884599" y="7200900"/>
                </a:lnTo>
                <a:lnTo>
                  <a:pt x="0" y="7200900"/>
                </a:lnTo>
                <a:lnTo>
                  <a:pt x="0" y="0"/>
                </a:lnTo>
                <a:close/>
              </a:path>
            </a:pathLst>
          </a:custGeom>
          <a:blipFill>
            <a:blip r:embed="rId10">
              <a:alphaModFix amt="2500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05528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18833" y="1685935"/>
            <a:ext cx="5009173" cy="4553794"/>
          </a:xfrm>
          <a:custGeom>
            <a:avLst/>
            <a:gdLst/>
            <a:ahLst/>
            <a:cxnLst/>
            <a:rect l="l" t="t" r="r" b="b"/>
            <a:pathLst>
              <a:path w="5009173" h="4553794">
                <a:moveTo>
                  <a:pt x="0" y="0"/>
                </a:moveTo>
                <a:lnTo>
                  <a:pt x="5009173" y="0"/>
                </a:lnTo>
                <a:lnTo>
                  <a:pt x="5009173" y="4553794"/>
                </a:lnTo>
                <a:lnTo>
                  <a:pt x="0" y="4553794"/>
                </a:lnTo>
                <a:lnTo>
                  <a:pt x="0" y="0"/>
                </a:lnTo>
                <a:close/>
              </a:path>
            </a:pathLst>
          </a:custGeom>
          <a:blipFill>
            <a:blip r:embed="rId4"/>
            <a:stretch>
              <a:fillRect/>
            </a:stretch>
          </a:blipFill>
        </p:spPr>
        <p:txBody>
          <a:bodyPr/>
          <a:lstStyle/>
          <a:p>
            <a:endParaRPr lang="en-US"/>
          </a:p>
        </p:txBody>
      </p:sp>
      <p:sp>
        <p:nvSpPr>
          <p:cNvPr id="4" name="Freeform 4"/>
          <p:cNvSpPr/>
          <p:nvPr/>
        </p:nvSpPr>
        <p:spPr>
          <a:xfrm>
            <a:off x="6329497" y="1662657"/>
            <a:ext cx="4150235" cy="4757948"/>
          </a:xfrm>
          <a:custGeom>
            <a:avLst/>
            <a:gdLst/>
            <a:ahLst/>
            <a:cxnLst/>
            <a:rect l="l" t="t" r="r" b="b"/>
            <a:pathLst>
              <a:path w="4150235" h="4757948">
                <a:moveTo>
                  <a:pt x="0" y="0"/>
                </a:moveTo>
                <a:lnTo>
                  <a:pt x="4150235" y="0"/>
                </a:lnTo>
                <a:lnTo>
                  <a:pt x="4150235" y="4757947"/>
                </a:lnTo>
                <a:lnTo>
                  <a:pt x="0" y="4757947"/>
                </a:lnTo>
                <a:lnTo>
                  <a:pt x="0" y="0"/>
                </a:lnTo>
                <a:close/>
              </a:path>
            </a:pathLst>
          </a:custGeom>
          <a:blipFill>
            <a:blip r:embed="rId5"/>
            <a:stretch>
              <a:fillRect/>
            </a:stretch>
          </a:blipFill>
        </p:spPr>
        <p:txBody>
          <a:bodyPr/>
          <a:lstStyle/>
          <a:p>
            <a:endParaRPr lang="en-US"/>
          </a:p>
        </p:txBody>
      </p:sp>
      <p:sp>
        <p:nvSpPr>
          <p:cNvPr id="5" name="Freeform 5"/>
          <p:cNvSpPr/>
          <p:nvPr/>
        </p:nvSpPr>
        <p:spPr>
          <a:xfrm>
            <a:off x="10984557" y="1843532"/>
            <a:ext cx="6278078" cy="4396197"/>
          </a:xfrm>
          <a:custGeom>
            <a:avLst/>
            <a:gdLst/>
            <a:ahLst/>
            <a:cxnLst/>
            <a:rect l="l" t="t" r="r" b="b"/>
            <a:pathLst>
              <a:path w="6278078" h="4396197">
                <a:moveTo>
                  <a:pt x="0" y="0"/>
                </a:moveTo>
                <a:lnTo>
                  <a:pt x="6278077" y="0"/>
                </a:lnTo>
                <a:lnTo>
                  <a:pt x="6278077" y="4396197"/>
                </a:lnTo>
                <a:lnTo>
                  <a:pt x="0" y="4396197"/>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028700" y="6315829"/>
            <a:ext cx="16750706" cy="2621280"/>
          </a:xfrm>
          <a:prstGeom prst="rect">
            <a:avLst/>
          </a:prstGeom>
        </p:spPr>
        <p:txBody>
          <a:bodyPr lIns="0" tIns="0" rIns="0" bIns="0" rtlCol="0" anchor="t">
            <a:spAutoFit/>
          </a:bodyPr>
          <a:lstStyle/>
          <a:p>
            <a:pPr marL="453390" lvl="1" indent="-226695" algn="l">
              <a:lnSpc>
                <a:spcPts val="3569"/>
              </a:lnSpc>
              <a:buFont typeface="Arial"/>
              <a:buChar char="•"/>
            </a:pPr>
            <a:r>
              <a:rPr lang="en-US" sz="2100">
                <a:solidFill>
                  <a:srgbClr val="2B314D"/>
                </a:solidFill>
                <a:latin typeface="Arial"/>
                <a:ea typeface="Arial"/>
                <a:cs typeface="Arial"/>
                <a:sym typeface="Arial"/>
              </a:rPr>
              <a:t>Ba mức độ ung thư phổi phân bố khá đồng đều, trong đó High Level chiếm tỷ lệ cao nhất (36.5%), tiếp theo là Medium (33.2%) và Low (30.3%).</a:t>
            </a:r>
          </a:p>
          <a:p>
            <a:pPr marL="453390" lvl="1" indent="-226695" algn="l">
              <a:lnSpc>
                <a:spcPts val="3569"/>
              </a:lnSpc>
              <a:buFont typeface="Arial"/>
              <a:buChar char="•"/>
            </a:pPr>
            <a:r>
              <a:rPr lang="en-US" sz="2100">
                <a:solidFill>
                  <a:srgbClr val="2B314D"/>
                </a:solidFill>
                <a:latin typeface="Arial"/>
                <a:ea typeface="Arial"/>
                <a:cs typeface="Arial"/>
                <a:sym typeface="Arial"/>
              </a:rPr>
              <a:t>Nam giới có tỷ lệ mắc ung thư phổi cao hơn nữ giới.</a:t>
            </a:r>
          </a:p>
          <a:p>
            <a:pPr marL="453390" lvl="1" indent="-226695" algn="l">
              <a:lnSpc>
                <a:spcPts val="3569"/>
              </a:lnSpc>
              <a:buFont typeface="Arial"/>
              <a:buChar char="•"/>
            </a:pPr>
            <a:r>
              <a:rPr lang="en-US" sz="2100">
                <a:solidFill>
                  <a:srgbClr val="2B314D"/>
                </a:solidFill>
                <a:latin typeface="Arial"/>
                <a:ea typeface="Arial"/>
                <a:cs typeface="Arial"/>
                <a:sym typeface="Arial"/>
              </a:rPr>
              <a:t>Nhóm tuổi 31–45 có số ca ung thư phổi nhiều nhất.</a:t>
            </a:r>
          </a:p>
          <a:p>
            <a:pPr marL="453390" lvl="1" indent="-226695" algn="l">
              <a:lnSpc>
                <a:spcPts val="3569"/>
              </a:lnSpc>
              <a:buFont typeface="Arial"/>
              <a:buChar char="•"/>
            </a:pPr>
            <a:r>
              <a:rPr lang="en-US" sz="2100">
                <a:solidFill>
                  <a:srgbClr val="2B314D"/>
                </a:solidFill>
                <a:latin typeface="Arial"/>
                <a:ea typeface="Arial"/>
                <a:cs typeface="Arial"/>
                <a:sym typeface="Arial"/>
              </a:rPr>
              <a:t>Nhóm 31–45 và 46–60 có tỷ lệ ung thư ở level High cao hơn 2 level còn lại, trong khi nhóm dưới 30 tuổi chủ yếu ở mức độ nhẹ.</a:t>
            </a:r>
          </a:p>
          <a:p>
            <a:pPr algn="l">
              <a:lnSpc>
                <a:spcPts val="2940"/>
              </a:lnSpc>
            </a:pPr>
            <a:endParaRPr lang="en-US" sz="2100">
              <a:solidFill>
                <a:srgbClr val="2B314D"/>
              </a:solidFill>
              <a:latin typeface="Arial"/>
              <a:ea typeface="Arial"/>
              <a:cs typeface="Arial"/>
              <a:sym typeface="Arial"/>
            </a:endParaRPr>
          </a:p>
        </p:txBody>
      </p:sp>
      <p:grpSp>
        <p:nvGrpSpPr>
          <p:cNvPr id="7" name="Group 7"/>
          <p:cNvGrpSpPr/>
          <p:nvPr/>
        </p:nvGrpSpPr>
        <p:grpSpPr>
          <a:xfrm>
            <a:off x="0" y="0"/>
            <a:ext cx="18288000" cy="1572181"/>
            <a:chOff x="0" y="0"/>
            <a:chExt cx="4816593" cy="414072"/>
          </a:xfrm>
        </p:grpSpPr>
        <p:sp>
          <p:nvSpPr>
            <p:cNvPr id="8" name="Freeform 8"/>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9" name="TextBox 9"/>
            <p:cNvSpPr txBox="1"/>
            <p:nvPr/>
          </p:nvSpPr>
          <p:spPr>
            <a:xfrm>
              <a:off x="0" y="-57150"/>
              <a:ext cx="4816593" cy="471222"/>
            </a:xfrm>
            <a:prstGeom prst="rect">
              <a:avLst/>
            </a:prstGeom>
          </p:spPr>
          <p:txBody>
            <a:bodyPr lIns="50800" tIns="50800" rIns="50800" bIns="50800" rtlCol="0" anchor="ctr"/>
            <a:lstStyle/>
            <a:p>
              <a:pPr algn="l">
                <a:lnSpc>
                  <a:spcPts val="3499"/>
                </a:lnSpc>
              </a:pPr>
              <a:r>
                <a:rPr lang="en-US" sz="2499" b="1">
                  <a:solidFill>
                    <a:srgbClr val="023880"/>
                  </a:solidFill>
                  <a:latin typeface="Arial Bold"/>
                  <a:ea typeface="Arial Bold"/>
                  <a:cs typeface="Arial Bold"/>
                  <a:sym typeface="Arial Bold"/>
                </a:rPr>
                <a:t>Trong số 1000 bệnh nhân được chuẩn đoán ung thư phổi, người bệnh nặng chiếm tỉ lệ cao nhất (36.5%), trong đó, tỷ lệ mắc ung thư phổi ở nam giới cao vượt trội hơn nữ giới, tập trung ở nhóm tuổi trưởng thành (31–45).</a:t>
              </a:r>
            </a:p>
          </p:txBody>
        </p:sp>
      </p:grpSp>
      <p:sp>
        <p:nvSpPr>
          <p:cNvPr id="10" name="Freeform 10"/>
          <p:cNvSpPr/>
          <p:nvPr/>
        </p:nvSpPr>
        <p:spPr>
          <a:xfrm>
            <a:off x="7871199" y="2489163"/>
            <a:ext cx="1070165" cy="3537308"/>
          </a:xfrm>
          <a:custGeom>
            <a:avLst/>
            <a:gdLst/>
            <a:ahLst/>
            <a:cxnLst/>
            <a:rect l="l" t="t" r="r" b="b"/>
            <a:pathLst>
              <a:path w="1070165" h="3537308">
                <a:moveTo>
                  <a:pt x="0" y="0"/>
                </a:moveTo>
                <a:lnTo>
                  <a:pt x="1070165" y="0"/>
                </a:lnTo>
                <a:lnTo>
                  <a:pt x="1070165" y="3537308"/>
                </a:lnTo>
                <a:lnTo>
                  <a:pt x="0" y="3537308"/>
                </a:lnTo>
                <a:lnTo>
                  <a:pt x="0" y="0"/>
                </a:lnTo>
                <a:close/>
              </a:path>
            </a:pathLst>
          </a:custGeom>
          <a:blipFill>
            <a:blip r:embed="rId7"/>
            <a:stretch>
              <a:fillRect l="-67648" t="-61837" r="-290340" b="-46948"/>
            </a:stretch>
          </a:blipFill>
          <a:ln w="28575" cap="sq">
            <a:solidFill>
              <a:srgbClr val="CB3127"/>
            </a:solidFill>
            <a:prstDash val="lgDash"/>
            <a:miter/>
          </a:ln>
        </p:spPr>
        <p:txBody>
          <a:bodyPr/>
          <a:lstStyle/>
          <a:p>
            <a:endParaRPr lang="en-US"/>
          </a:p>
        </p:txBody>
      </p:sp>
      <p:sp>
        <p:nvSpPr>
          <p:cNvPr id="11" name="Freeform 11"/>
          <p:cNvSpPr/>
          <p:nvPr/>
        </p:nvSpPr>
        <p:spPr>
          <a:xfrm flipH="1">
            <a:off x="4064561" y="2555838"/>
            <a:ext cx="1245761" cy="682458"/>
          </a:xfrm>
          <a:custGeom>
            <a:avLst/>
            <a:gdLst/>
            <a:ahLst/>
            <a:cxnLst/>
            <a:rect l="l" t="t" r="r" b="b"/>
            <a:pathLst>
              <a:path w="1245761" h="682458">
                <a:moveTo>
                  <a:pt x="1245761" y="0"/>
                </a:moveTo>
                <a:lnTo>
                  <a:pt x="0" y="0"/>
                </a:lnTo>
                <a:lnTo>
                  <a:pt x="0" y="682458"/>
                </a:lnTo>
                <a:lnTo>
                  <a:pt x="1245761" y="682458"/>
                </a:lnTo>
                <a:lnTo>
                  <a:pt x="1245761" y="0"/>
                </a:lnTo>
                <a:close/>
              </a:path>
            </a:pathLst>
          </a:custGeom>
          <a:blipFill>
            <a:blip r:embed="rId7"/>
            <a:stretch>
              <a:fillRect l="-312275" t="-2258201" r="-738791" b="-807933"/>
            </a:stretch>
          </a:blipFill>
          <a:ln w="28575" cap="sq">
            <a:solidFill>
              <a:srgbClr val="CB3127"/>
            </a:solidFill>
            <a:prstDash val="lgDash"/>
            <a:miter/>
          </a:ln>
        </p:spPr>
        <p:txBody>
          <a:bodyPr/>
          <a:lstStyle/>
          <a:p>
            <a:endParaRPr lang="en-US"/>
          </a:p>
        </p:txBody>
      </p:sp>
      <p:sp>
        <p:nvSpPr>
          <p:cNvPr id="12" name="Freeform 12"/>
          <p:cNvSpPr/>
          <p:nvPr/>
        </p:nvSpPr>
        <p:spPr>
          <a:xfrm flipH="1">
            <a:off x="11498907" y="3058992"/>
            <a:ext cx="5396272" cy="682458"/>
          </a:xfrm>
          <a:custGeom>
            <a:avLst/>
            <a:gdLst/>
            <a:ahLst/>
            <a:cxnLst/>
            <a:rect l="l" t="t" r="r" b="b"/>
            <a:pathLst>
              <a:path w="5396272" h="682458">
                <a:moveTo>
                  <a:pt x="5396271" y="0"/>
                </a:moveTo>
                <a:lnTo>
                  <a:pt x="0" y="0"/>
                </a:lnTo>
                <a:lnTo>
                  <a:pt x="0" y="682458"/>
                </a:lnTo>
                <a:lnTo>
                  <a:pt x="5396271" y="682458"/>
                </a:lnTo>
                <a:lnTo>
                  <a:pt x="5396271" y="0"/>
                </a:lnTo>
                <a:close/>
              </a:path>
            </a:pathLst>
          </a:custGeom>
          <a:blipFill>
            <a:blip r:embed="rId7"/>
            <a:stretch>
              <a:fillRect l="-6809" t="-2540327" r="-191400" b="-912796"/>
            </a:stretch>
          </a:blipFill>
          <a:ln w="28575" cap="sq">
            <a:solidFill>
              <a:srgbClr val="CB3127"/>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05528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1572181"/>
            <a:chOff x="0" y="0"/>
            <a:chExt cx="4816593" cy="414072"/>
          </a:xfrm>
        </p:grpSpPr>
        <p:sp>
          <p:nvSpPr>
            <p:cNvPr id="4" name="Freeform 4"/>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5" name="TextBox 5"/>
            <p:cNvSpPr txBox="1"/>
            <p:nvPr/>
          </p:nvSpPr>
          <p:spPr>
            <a:xfrm>
              <a:off x="0" y="-76200"/>
              <a:ext cx="4816593" cy="490272"/>
            </a:xfrm>
            <a:prstGeom prst="rect">
              <a:avLst/>
            </a:prstGeom>
          </p:spPr>
          <p:txBody>
            <a:bodyPr lIns="50800" tIns="50800" rIns="50800" bIns="50800" rtlCol="0" anchor="ctr"/>
            <a:lstStyle/>
            <a:p>
              <a:pPr algn="l">
                <a:lnSpc>
                  <a:spcPts val="4200"/>
                </a:lnSpc>
              </a:pPr>
              <a:endParaRPr/>
            </a:p>
          </p:txBody>
        </p:sp>
      </p:grpSp>
      <p:sp>
        <p:nvSpPr>
          <p:cNvPr id="6" name="Freeform 6"/>
          <p:cNvSpPr/>
          <p:nvPr/>
        </p:nvSpPr>
        <p:spPr>
          <a:xfrm>
            <a:off x="4931608" y="2389823"/>
            <a:ext cx="3367878" cy="5497157"/>
          </a:xfrm>
          <a:custGeom>
            <a:avLst/>
            <a:gdLst/>
            <a:ahLst/>
            <a:cxnLst/>
            <a:rect l="l" t="t" r="r" b="b"/>
            <a:pathLst>
              <a:path w="3367878" h="5497157">
                <a:moveTo>
                  <a:pt x="0" y="0"/>
                </a:moveTo>
                <a:lnTo>
                  <a:pt x="3367878" y="0"/>
                </a:lnTo>
                <a:lnTo>
                  <a:pt x="3367878" y="5497157"/>
                </a:lnTo>
                <a:lnTo>
                  <a:pt x="0" y="5497157"/>
                </a:lnTo>
                <a:lnTo>
                  <a:pt x="0" y="0"/>
                </a:lnTo>
                <a:close/>
              </a:path>
            </a:pathLst>
          </a:custGeom>
          <a:blipFill>
            <a:blip r:embed="rId4"/>
            <a:stretch>
              <a:fillRect/>
            </a:stretch>
          </a:blipFill>
        </p:spPr>
        <p:txBody>
          <a:bodyPr/>
          <a:lstStyle/>
          <a:p>
            <a:endParaRPr lang="en-US"/>
          </a:p>
        </p:txBody>
      </p:sp>
      <p:sp>
        <p:nvSpPr>
          <p:cNvPr id="7" name="Freeform 7"/>
          <p:cNvSpPr/>
          <p:nvPr/>
        </p:nvSpPr>
        <p:spPr>
          <a:xfrm>
            <a:off x="8768164" y="2405061"/>
            <a:ext cx="3537176" cy="5481918"/>
          </a:xfrm>
          <a:custGeom>
            <a:avLst/>
            <a:gdLst/>
            <a:ahLst/>
            <a:cxnLst/>
            <a:rect l="l" t="t" r="r" b="b"/>
            <a:pathLst>
              <a:path w="3537176" h="5481918">
                <a:moveTo>
                  <a:pt x="0" y="0"/>
                </a:moveTo>
                <a:lnTo>
                  <a:pt x="3537177" y="0"/>
                </a:lnTo>
                <a:lnTo>
                  <a:pt x="3537177" y="5481919"/>
                </a:lnTo>
                <a:lnTo>
                  <a:pt x="0" y="5481919"/>
                </a:lnTo>
                <a:lnTo>
                  <a:pt x="0" y="0"/>
                </a:lnTo>
                <a:close/>
              </a:path>
            </a:pathLst>
          </a:custGeom>
          <a:blipFill>
            <a:blip r:embed="rId5"/>
            <a:stretch>
              <a:fillRect/>
            </a:stretch>
          </a:blipFill>
        </p:spPr>
        <p:txBody>
          <a:bodyPr/>
          <a:lstStyle/>
          <a:p>
            <a:endParaRPr lang="en-US"/>
          </a:p>
        </p:txBody>
      </p:sp>
      <p:sp>
        <p:nvSpPr>
          <p:cNvPr id="8" name="Freeform 8"/>
          <p:cNvSpPr/>
          <p:nvPr/>
        </p:nvSpPr>
        <p:spPr>
          <a:xfrm>
            <a:off x="1028700" y="2472512"/>
            <a:ext cx="3571933" cy="5484464"/>
          </a:xfrm>
          <a:custGeom>
            <a:avLst/>
            <a:gdLst/>
            <a:ahLst/>
            <a:cxnLst/>
            <a:rect l="l" t="t" r="r" b="b"/>
            <a:pathLst>
              <a:path w="3571933" h="5484464">
                <a:moveTo>
                  <a:pt x="0" y="0"/>
                </a:moveTo>
                <a:lnTo>
                  <a:pt x="3571933" y="0"/>
                </a:lnTo>
                <a:lnTo>
                  <a:pt x="3571933" y="5484464"/>
                </a:lnTo>
                <a:lnTo>
                  <a:pt x="0" y="5484464"/>
                </a:lnTo>
                <a:lnTo>
                  <a:pt x="0" y="0"/>
                </a:lnTo>
                <a:close/>
              </a:path>
            </a:pathLst>
          </a:custGeom>
          <a:blipFill>
            <a:blip r:embed="rId6"/>
            <a:stretch>
              <a:fillRect/>
            </a:stretch>
          </a:blipFill>
        </p:spPr>
        <p:txBody>
          <a:bodyPr/>
          <a:lstStyle/>
          <a:p>
            <a:endParaRPr lang="en-US"/>
          </a:p>
        </p:txBody>
      </p:sp>
      <p:sp>
        <p:nvSpPr>
          <p:cNvPr id="9" name="Freeform 9"/>
          <p:cNvSpPr/>
          <p:nvPr/>
        </p:nvSpPr>
        <p:spPr>
          <a:xfrm>
            <a:off x="12774019" y="2389823"/>
            <a:ext cx="3316602" cy="5567153"/>
          </a:xfrm>
          <a:custGeom>
            <a:avLst/>
            <a:gdLst/>
            <a:ahLst/>
            <a:cxnLst/>
            <a:rect l="l" t="t" r="r" b="b"/>
            <a:pathLst>
              <a:path w="3316602" h="5567153">
                <a:moveTo>
                  <a:pt x="0" y="0"/>
                </a:moveTo>
                <a:lnTo>
                  <a:pt x="3316602" y="0"/>
                </a:lnTo>
                <a:lnTo>
                  <a:pt x="3316602" y="5567153"/>
                </a:lnTo>
                <a:lnTo>
                  <a:pt x="0" y="5567153"/>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636285" y="322540"/>
            <a:ext cx="17011525" cy="869950"/>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23880"/>
                </a:solidFill>
                <a:latin typeface="Arial Bold"/>
                <a:ea typeface="Arial Bold"/>
                <a:cs typeface="Arial Bold"/>
                <a:sym typeface="Arial Bold"/>
              </a:rPr>
              <a:t>Yếu tố di truyền và dị ứng sinh học có điểm cao nhất (0.83) ở mức độ bệnh nặng, tiếp theo là Môi trường và thói quen sống (0.79) → Triệu chứng trực tiếp (0.57) → Triệu chứng toàn thân (0.48)</a:t>
            </a:r>
          </a:p>
        </p:txBody>
      </p:sp>
      <p:sp>
        <p:nvSpPr>
          <p:cNvPr id="11" name="Freeform 11"/>
          <p:cNvSpPr/>
          <p:nvPr/>
        </p:nvSpPr>
        <p:spPr>
          <a:xfrm>
            <a:off x="805880" y="2165120"/>
            <a:ext cx="3794753" cy="5970892"/>
          </a:xfrm>
          <a:custGeom>
            <a:avLst/>
            <a:gdLst/>
            <a:ahLst/>
            <a:cxnLst/>
            <a:rect l="l" t="t" r="r" b="b"/>
            <a:pathLst>
              <a:path w="3794753" h="5970892">
                <a:moveTo>
                  <a:pt x="0" y="0"/>
                </a:moveTo>
                <a:lnTo>
                  <a:pt x="3794753" y="0"/>
                </a:lnTo>
                <a:lnTo>
                  <a:pt x="3794753" y="5970892"/>
                </a:lnTo>
                <a:lnTo>
                  <a:pt x="0" y="5970892"/>
                </a:lnTo>
                <a:lnTo>
                  <a:pt x="0" y="0"/>
                </a:lnTo>
                <a:close/>
              </a:path>
            </a:pathLst>
          </a:custGeom>
          <a:blipFill>
            <a:blip r:embed="rId8"/>
            <a:stretch>
              <a:fillRect l="-7360" t="-55652" r="-84549" b="-28132"/>
            </a:stretch>
          </a:blipFill>
          <a:ln w="38100" cap="sq">
            <a:solidFill>
              <a:srgbClr val="CB3127"/>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414132" y="-100584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66242" y="1610778"/>
            <a:ext cx="7975327" cy="3880734"/>
          </a:xfrm>
          <a:prstGeom prst="rect">
            <a:avLst/>
          </a:prstGeom>
        </p:spPr>
        <p:txBody>
          <a:bodyPr lIns="0" tIns="0" rIns="0" bIns="0" rtlCol="0" anchor="t">
            <a:spAutoFit/>
          </a:bodyPr>
          <a:lstStyle/>
          <a:p>
            <a:pPr algn="l">
              <a:lnSpc>
                <a:spcPts val="7651"/>
              </a:lnSpc>
            </a:pPr>
            <a:r>
              <a:rPr lang="en-US" sz="5465" b="1">
                <a:solidFill>
                  <a:srgbClr val="4575A6"/>
                </a:solidFill>
                <a:latin typeface="Arial Bold"/>
                <a:ea typeface="Arial Bold"/>
                <a:cs typeface="Arial Bold"/>
                <a:sym typeface="Arial Bold"/>
              </a:rPr>
              <a:t>PHÂN TÍCH MỨC ĐỘ BỆNH THEO YẾU TỐ DI TRUYỀN &amp; DỊ ỨNG SINH HỌC</a:t>
            </a:r>
          </a:p>
        </p:txBody>
      </p:sp>
      <p:grpSp>
        <p:nvGrpSpPr>
          <p:cNvPr id="4" name="Group 4"/>
          <p:cNvGrpSpPr/>
          <p:nvPr/>
        </p:nvGrpSpPr>
        <p:grpSpPr>
          <a:xfrm rot="3493449">
            <a:off x="3474022" y="5744003"/>
            <a:ext cx="22224771" cy="16668578"/>
            <a:chOff x="0" y="0"/>
            <a:chExt cx="812800" cy="609600"/>
          </a:xfrm>
        </p:grpSpPr>
        <p:sp>
          <p:nvSpPr>
            <p:cNvPr id="5" name="Freeform 5"/>
            <p:cNvSpPr/>
            <p:nvPr/>
          </p:nvSpPr>
          <p:spPr>
            <a:xfrm>
              <a:off x="2432" y="0"/>
              <a:ext cx="807936" cy="609600"/>
            </a:xfrm>
            <a:custGeom>
              <a:avLst/>
              <a:gdLst/>
              <a:ahLst/>
              <a:cxnLst/>
              <a:rect l="l" t="t" r="r" b="b"/>
              <a:pathLst>
                <a:path w="807936" h="609600">
                  <a:moveTo>
                    <a:pt x="598459" y="0"/>
                  </a:moveTo>
                  <a:lnTo>
                    <a:pt x="6277" y="0"/>
                  </a:lnTo>
                  <a:cubicBezTo>
                    <a:pt x="4259" y="0"/>
                    <a:pt x="2364" y="970"/>
                    <a:pt x="1185" y="2607"/>
                  </a:cubicBezTo>
                  <a:cubicBezTo>
                    <a:pt x="5" y="4244"/>
                    <a:pt x="-316" y="6348"/>
                    <a:pt x="322" y="8262"/>
                  </a:cubicBezTo>
                  <a:lnTo>
                    <a:pt x="198014" y="601338"/>
                  </a:lnTo>
                  <a:cubicBezTo>
                    <a:pt x="199659" y="606272"/>
                    <a:pt x="204276" y="609600"/>
                    <a:pt x="209477" y="609600"/>
                  </a:cubicBezTo>
                  <a:lnTo>
                    <a:pt x="801659" y="609600"/>
                  </a:lnTo>
                  <a:cubicBezTo>
                    <a:pt x="803677" y="609600"/>
                    <a:pt x="805572" y="608630"/>
                    <a:pt x="806751" y="606993"/>
                  </a:cubicBezTo>
                  <a:cubicBezTo>
                    <a:pt x="807931" y="605357"/>
                    <a:pt x="808252" y="603252"/>
                    <a:pt x="807614" y="601338"/>
                  </a:cubicBezTo>
                  <a:lnTo>
                    <a:pt x="609922" y="8262"/>
                  </a:lnTo>
                  <a:cubicBezTo>
                    <a:pt x="608277" y="3328"/>
                    <a:pt x="603660" y="0"/>
                    <a:pt x="598459"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101600" y="-47625"/>
              <a:ext cx="609600" cy="657225"/>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342074">
            <a:off x="10224309" y="502770"/>
            <a:ext cx="17039829" cy="13909682"/>
            <a:chOff x="0" y="0"/>
            <a:chExt cx="812800" cy="663492"/>
          </a:xfrm>
        </p:grpSpPr>
        <p:sp>
          <p:nvSpPr>
            <p:cNvPr id="8" name="Freeform 8"/>
            <p:cNvSpPr/>
            <p:nvPr/>
          </p:nvSpPr>
          <p:spPr>
            <a:xfrm>
              <a:off x="0" y="0"/>
              <a:ext cx="812800" cy="663492"/>
            </a:xfrm>
            <a:custGeom>
              <a:avLst/>
              <a:gdLst/>
              <a:ahLst/>
              <a:cxnLst/>
              <a:rect l="l" t="t" r="r" b="b"/>
              <a:pathLst>
                <a:path w="812800" h="663492">
                  <a:moveTo>
                    <a:pt x="203200" y="0"/>
                  </a:moveTo>
                  <a:lnTo>
                    <a:pt x="812800" y="0"/>
                  </a:lnTo>
                  <a:lnTo>
                    <a:pt x="609600" y="663492"/>
                  </a:lnTo>
                  <a:lnTo>
                    <a:pt x="0" y="663492"/>
                  </a:lnTo>
                  <a:lnTo>
                    <a:pt x="203200" y="0"/>
                  </a:lnTo>
                  <a:close/>
                </a:path>
              </a:pathLst>
            </a:custGeom>
            <a:blipFill>
              <a:blip r:embed="rId4"/>
              <a:stretch>
                <a:fillRect t="-41934" b="-41934"/>
              </a:stretch>
            </a:blipFill>
          </p:spPr>
          <p:txBody>
            <a:bodyPr/>
            <a:lstStyle/>
            <a:p>
              <a:endParaRPr lang="en-US"/>
            </a:p>
          </p:txBody>
        </p:sp>
      </p:grpSp>
      <p:grpSp>
        <p:nvGrpSpPr>
          <p:cNvPr id="9" name="Group 9"/>
          <p:cNvGrpSpPr>
            <a:grpSpLocks noChangeAspect="1"/>
          </p:cNvGrpSpPr>
          <p:nvPr/>
        </p:nvGrpSpPr>
        <p:grpSpPr>
          <a:xfrm>
            <a:off x="13640435" y="851966"/>
            <a:ext cx="2701235" cy="5604223"/>
            <a:chOff x="0" y="0"/>
            <a:chExt cx="9182100" cy="19050000"/>
          </a:xfrm>
        </p:grpSpPr>
        <p:sp>
          <p:nvSpPr>
            <p:cNvPr id="10" name="Freeform 10"/>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5"/>
              <a:stretch>
                <a:fillRect l="-111423" r="-111423"/>
              </a:stretch>
            </a:blipFill>
          </p:spPr>
          <p:txBody>
            <a:bodyPr/>
            <a:lstStyle/>
            <a:p>
              <a:endParaRPr lang="en-US"/>
            </a:p>
          </p:txBody>
        </p:sp>
        <p:sp>
          <p:nvSpPr>
            <p:cNvPr id="11" name="Freeform 11"/>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grpSp>
        <p:nvGrpSpPr>
          <p:cNvPr id="12" name="Group 12"/>
          <p:cNvGrpSpPr>
            <a:grpSpLocks noChangeAspect="1"/>
          </p:cNvGrpSpPr>
          <p:nvPr/>
        </p:nvGrpSpPr>
        <p:grpSpPr>
          <a:xfrm>
            <a:off x="9873323" y="3654077"/>
            <a:ext cx="2701235" cy="5604223"/>
            <a:chOff x="0" y="0"/>
            <a:chExt cx="9182100" cy="19050000"/>
          </a:xfrm>
        </p:grpSpPr>
        <p:sp>
          <p:nvSpPr>
            <p:cNvPr id="13" name="Freeform 13"/>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7"/>
              <a:stretch>
                <a:fillRect l="-182239" r="-41213"/>
              </a:stretch>
            </a:blipFill>
          </p:spPr>
          <p:txBody>
            <a:bodyPr/>
            <a:lstStyle/>
            <a:p>
              <a:endParaRPr lang="en-US"/>
            </a:p>
          </p:txBody>
        </p:sp>
        <p:sp>
          <p:nvSpPr>
            <p:cNvPr id="14" name="Freeform 14"/>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sp>
        <p:nvSpPr>
          <p:cNvPr id="15" name="Freeform 15"/>
          <p:cNvSpPr/>
          <p:nvPr/>
        </p:nvSpPr>
        <p:spPr>
          <a:xfrm>
            <a:off x="11485613" y="3188970"/>
            <a:ext cx="6884598" cy="7200900"/>
          </a:xfrm>
          <a:custGeom>
            <a:avLst/>
            <a:gdLst/>
            <a:ahLst/>
            <a:cxnLst/>
            <a:rect l="l" t="t" r="r" b="b"/>
            <a:pathLst>
              <a:path w="6884598" h="7200900">
                <a:moveTo>
                  <a:pt x="0" y="0"/>
                </a:moveTo>
                <a:lnTo>
                  <a:pt x="6884599" y="0"/>
                </a:lnTo>
                <a:lnTo>
                  <a:pt x="6884599" y="7200900"/>
                </a:lnTo>
                <a:lnTo>
                  <a:pt x="0" y="7200900"/>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466242" y="5826945"/>
            <a:ext cx="2341613" cy="193183"/>
          </a:xfrm>
          <a:custGeom>
            <a:avLst/>
            <a:gdLst/>
            <a:ahLst/>
            <a:cxnLst/>
            <a:rect l="l" t="t" r="r" b="b"/>
            <a:pathLst>
              <a:path w="2341613" h="193183">
                <a:moveTo>
                  <a:pt x="0" y="0"/>
                </a:moveTo>
                <a:lnTo>
                  <a:pt x="2341613" y="0"/>
                </a:lnTo>
                <a:lnTo>
                  <a:pt x="2341613" y="193184"/>
                </a:lnTo>
                <a:lnTo>
                  <a:pt x="0" y="19318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05528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1439382"/>
            <a:chOff x="0" y="0"/>
            <a:chExt cx="4816593" cy="379096"/>
          </a:xfrm>
        </p:grpSpPr>
        <p:sp>
          <p:nvSpPr>
            <p:cNvPr id="4" name="Freeform 4"/>
            <p:cNvSpPr/>
            <p:nvPr/>
          </p:nvSpPr>
          <p:spPr>
            <a:xfrm>
              <a:off x="0" y="0"/>
              <a:ext cx="4816592" cy="379096"/>
            </a:xfrm>
            <a:custGeom>
              <a:avLst/>
              <a:gdLst/>
              <a:ahLst/>
              <a:cxnLst/>
              <a:rect l="l" t="t" r="r" b="b"/>
              <a:pathLst>
                <a:path w="4816592" h="379096">
                  <a:moveTo>
                    <a:pt x="0" y="0"/>
                  </a:moveTo>
                  <a:lnTo>
                    <a:pt x="4816592" y="0"/>
                  </a:lnTo>
                  <a:lnTo>
                    <a:pt x="4816592" y="379096"/>
                  </a:lnTo>
                  <a:lnTo>
                    <a:pt x="0" y="379096"/>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5" name="TextBox 5"/>
            <p:cNvSpPr txBox="1"/>
            <p:nvPr/>
          </p:nvSpPr>
          <p:spPr>
            <a:xfrm>
              <a:off x="0" y="-76200"/>
              <a:ext cx="4816593" cy="455296"/>
            </a:xfrm>
            <a:prstGeom prst="rect">
              <a:avLst/>
            </a:prstGeom>
          </p:spPr>
          <p:txBody>
            <a:bodyPr lIns="50800" tIns="50800" rIns="50800" bIns="50800" rtlCol="0" anchor="ctr"/>
            <a:lstStyle/>
            <a:p>
              <a:pPr algn="l">
                <a:lnSpc>
                  <a:spcPts val="4200"/>
                </a:lnSpc>
              </a:pPr>
              <a:endParaRPr/>
            </a:p>
          </p:txBody>
        </p:sp>
      </p:grpSp>
      <p:sp>
        <p:nvSpPr>
          <p:cNvPr id="6" name="TextBox 6"/>
          <p:cNvSpPr txBox="1"/>
          <p:nvPr/>
        </p:nvSpPr>
        <p:spPr>
          <a:xfrm>
            <a:off x="308199" y="37066"/>
            <a:ext cx="17671603" cy="1308100"/>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23880"/>
                </a:solidFill>
                <a:latin typeface="Arial Bold"/>
                <a:ea typeface="Arial Bold"/>
                <a:cs typeface="Arial Bold"/>
                <a:sym typeface="Arial Bold"/>
              </a:rPr>
              <a:t>Yếu tố di truyền và sinh học không trực tiếp gây ung thư phổi nặng, nhưng tạo nền tảng khiến bệnh tiến triển nhanh, nguy cơ di truyền là yếu tố mạnh nhất, trong khi bệnh phổi mạn tính và dị ứng bụi làm gia tăng nguy cơ thông qua các cơ chế viêm và tổn thương đường hô hấp kéo dài.</a:t>
            </a:r>
          </a:p>
        </p:txBody>
      </p:sp>
      <p:sp>
        <p:nvSpPr>
          <p:cNvPr id="7" name="Freeform 7"/>
          <p:cNvSpPr/>
          <p:nvPr/>
        </p:nvSpPr>
        <p:spPr>
          <a:xfrm>
            <a:off x="1028700" y="1604097"/>
            <a:ext cx="4294433" cy="5451183"/>
          </a:xfrm>
          <a:custGeom>
            <a:avLst/>
            <a:gdLst/>
            <a:ahLst/>
            <a:cxnLst/>
            <a:rect l="l" t="t" r="r" b="b"/>
            <a:pathLst>
              <a:path w="4294433" h="5451183">
                <a:moveTo>
                  <a:pt x="0" y="0"/>
                </a:moveTo>
                <a:lnTo>
                  <a:pt x="4294433" y="0"/>
                </a:lnTo>
                <a:lnTo>
                  <a:pt x="4294433" y="5451183"/>
                </a:lnTo>
                <a:lnTo>
                  <a:pt x="0" y="5451183"/>
                </a:lnTo>
                <a:lnTo>
                  <a:pt x="0" y="0"/>
                </a:lnTo>
                <a:close/>
              </a:path>
            </a:pathLst>
          </a:custGeom>
          <a:blipFill>
            <a:blip r:embed="rId4"/>
            <a:stretch>
              <a:fillRect/>
            </a:stretch>
          </a:blipFill>
        </p:spPr>
        <p:txBody>
          <a:bodyPr/>
          <a:lstStyle/>
          <a:p>
            <a:endParaRPr lang="en-US"/>
          </a:p>
        </p:txBody>
      </p:sp>
      <p:sp>
        <p:nvSpPr>
          <p:cNvPr id="8" name="Freeform 8"/>
          <p:cNvSpPr/>
          <p:nvPr/>
        </p:nvSpPr>
        <p:spPr>
          <a:xfrm>
            <a:off x="7145732" y="1604097"/>
            <a:ext cx="3996536" cy="5453757"/>
          </a:xfrm>
          <a:custGeom>
            <a:avLst/>
            <a:gdLst/>
            <a:ahLst/>
            <a:cxnLst/>
            <a:rect l="l" t="t" r="r" b="b"/>
            <a:pathLst>
              <a:path w="3996536" h="5453757">
                <a:moveTo>
                  <a:pt x="0" y="0"/>
                </a:moveTo>
                <a:lnTo>
                  <a:pt x="3996536" y="0"/>
                </a:lnTo>
                <a:lnTo>
                  <a:pt x="3996536" y="5453758"/>
                </a:lnTo>
                <a:lnTo>
                  <a:pt x="0" y="5453758"/>
                </a:lnTo>
                <a:lnTo>
                  <a:pt x="0" y="0"/>
                </a:lnTo>
                <a:close/>
              </a:path>
            </a:pathLst>
          </a:custGeom>
          <a:blipFill>
            <a:blip r:embed="rId5"/>
            <a:stretch>
              <a:fillRect/>
            </a:stretch>
          </a:blipFill>
        </p:spPr>
        <p:txBody>
          <a:bodyPr/>
          <a:lstStyle/>
          <a:p>
            <a:endParaRPr lang="en-US"/>
          </a:p>
        </p:txBody>
      </p:sp>
      <p:sp>
        <p:nvSpPr>
          <p:cNvPr id="9" name="Freeform 9"/>
          <p:cNvSpPr/>
          <p:nvPr/>
        </p:nvSpPr>
        <p:spPr>
          <a:xfrm>
            <a:off x="13147340" y="1629033"/>
            <a:ext cx="4111960" cy="5453757"/>
          </a:xfrm>
          <a:custGeom>
            <a:avLst/>
            <a:gdLst/>
            <a:ahLst/>
            <a:cxnLst/>
            <a:rect l="l" t="t" r="r" b="b"/>
            <a:pathLst>
              <a:path w="4111960" h="5453757">
                <a:moveTo>
                  <a:pt x="0" y="0"/>
                </a:moveTo>
                <a:lnTo>
                  <a:pt x="4111960" y="0"/>
                </a:lnTo>
                <a:lnTo>
                  <a:pt x="4111960" y="5453757"/>
                </a:lnTo>
                <a:lnTo>
                  <a:pt x="0" y="5453757"/>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944076" y="7007655"/>
            <a:ext cx="16750706" cy="2594610"/>
          </a:xfrm>
          <a:prstGeom prst="rect">
            <a:avLst/>
          </a:prstGeom>
        </p:spPr>
        <p:txBody>
          <a:bodyPr lIns="0" tIns="0" rIns="0" bIns="0" rtlCol="0" anchor="t">
            <a:spAutoFit/>
          </a:bodyPr>
          <a:lstStyle/>
          <a:p>
            <a:pPr marL="453390" lvl="1" indent="-226695" algn="just">
              <a:lnSpc>
                <a:spcPts val="2940"/>
              </a:lnSpc>
              <a:buFont typeface="Arial"/>
              <a:buChar char="•"/>
            </a:pPr>
            <a:r>
              <a:rPr lang="en-US" sz="2100" b="1">
                <a:solidFill>
                  <a:srgbClr val="2B314D"/>
                </a:solidFill>
                <a:latin typeface="Arial Bold"/>
                <a:ea typeface="Arial Bold"/>
                <a:cs typeface="Arial Bold"/>
                <a:sym typeface="Arial Bold"/>
              </a:rPr>
              <a:t>Rủi ro di truyền</a:t>
            </a:r>
            <a:r>
              <a:rPr lang="en-US" sz="2100">
                <a:solidFill>
                  <a:srgbClr val="2B314D"/>
                </a:solidFill>
                <a:latin typeface="Arial"/>
                <a:ea typeface="Arial"/>
                <a:cs typeface="Arial"/>
                <a:sym typeface="Arial"/>
              </a:rPr>
              <a:t> có mối liên hệ rất mạnh với mức độ ung thư phổi. Bệnh nhân có yếu tố di truyền cao thường tập trung ở nhóm ung thư nặng, trong khi nhóm nguy cơ thấp chủ yếu thuộc mức độ nhẹ. </a:t>
            </a:r>
          </a:p>
          <a:p>
            <a:pPr marL="453390" lvl="1" indent="-226695" algn="just">
              <a:lnSpc>
                <a:spcPts val="2940"/>
              </a:lnSpc>
              <a:buFont typeface="Arial"/>
              <a:buChar char="•"/>
            </a:pPr>
            <a:r>
              <a:rPr lang="en-US" sz="2100" b="1">
                <a:solidFill>
                  <a:srgbClr val="2B314D"/>
                </a:solidFill>
                <a:latin typeface="Arial Bold"/>
                <a:ea typeface="Arial Bold"/>
                <a:cs typeface="Arial Bold"/>
                <a:sym typeface="Arial Bold"/>
              </a:rPr>
              <a:t>Bệnh phổi mạn tính</a:t>
            </a:r>
            <a:r>
              <a:rPr lang="en-US" sz="2100">
                <a:solidFill>
                  <a:srgbClr val="2B314D"/>
                </a:solidFill>
                <a:latin typeface="Arial"/>
                <a:ea typeface="Arial"/>
                <a:cs typeface="Arial"/>
                <a:sym typeface="Arial"/>
              </a:rPr>
              <a:t> là yếu tố bệnh nền quan trọng, làm tăng nguy cơ tiến triển ung thư phổi lên mức nặng, tuy nhiên mức độ ảnh hưởng kém cực đoan hơn yếu tố di truyền.</a:t>
            </a:r>
          </a:p>
          <a:p>
            <a:pPr marL="453390" lvl="1" indent="-226695" algn="just">
              <a:lnSpc>
                <a:spcPts val="2940"/>
              </a:lnSpc>
              <a:buFont typeface="Arial"/>
              <a:buChar char="•"/>
            </a:pPr>
            <a:r>
              <a:rPr lang="en-US" sz="2100" b="1">
                <a:solidFill>
                  <a:srgbClr val="2B314D"/>
                </a:solidFill>
                <a:latin typeface="Arial Bold"/>
                <a:ea typeface="Arial Bold"/>
                <a:cs typeface="Arial Bold"/>
                <a:sym typeface="Arial Bold"/>
              </a:rPr>
              <a:t>Dị ứng bụi</a:t>
            </a:r>
            <a:r>
              <a:rPr lang="en-US" sz="2100">
                <a:solidFill>
                  <a:srgbClr val="2B314D"/>
                </a:solidFill>
                <a:latin typeface="Arial"/>
                <a:ea typeface="Arial"/>
                <a:cs typeface="Arial"/>
                <a:sym typeface="Arial"/>
              </a:rPr>
              <a:t> tăng dần từ nhẹ - trung bình - cao, cho thấy phổi nhạy cảm hơn dễ chịu tổn thương khi tiếp xúc môi trường xấu, đồng thời cũng cho thấy phản ánh tác động lâu dài của tình trạng viêm đường hô hấp mãn tính.</a:t>
            </a:r>
          </a:p>
          <a:p>
            <a:pPr algn="just">
              <a:lnSpc>
                <a:spcPts val="2940"/>
              </a:lnSpc>
            </a:pPr>
            <a:endParaRPr lang="en-US" sz="2100">
              <a:solidFill>
                <a:srgbClr val="2B314D"/>
              </a:solidFill>
              <a:latin typeface="Arial"/>
              <a:ea typeface="Arial"/>
              <a:cs typeface="Arial"/>
              <a:sym typeface="Arial"/>
            </a:endParaRPr>
          </a:p>
        </p:txBody>
      </p:sp>
      <p:sp>
        <p:nvSpPr>
          <p:cNvPr id="11" name="Freeform 11"/>
          <p:cNvSpPr/>
          <p:nvPr/>
        </p:nvSpPr>
        <p:spPr>
          <a:xfrm>
            <a:off x="944076" y="1629033"/>
            <a:ext cx="4379057" cy="5426247"/>
          </a:xfrm>
          <a:custGeom>
            <a:avLst/>
            <a:gdLst/>
            <a:ahLst/>
            <a:cxnLst/>
            <a:rect l="l" t="t" r="r" b="b"/>
            <a:pathLst>
              <a:path w="4379057" h="5426247">
                <a:moveTo>
                  <a:pt x="0" y="0"/>
                </a:moveTo>
                <a:lnTo>
                  <a:pt x="4379057" y="0"/>
                </a:lnTo>
                <a:lnTo>
                  <a:pt x="4379057" y="5426247"/>
                </a:lnTo>
                <a:lnTo>
                  <a:pt x="0" y="5426247"/>
                </a:lnTo>
                <a:lnTo>
                  <a:pt x="0" y="0"/>
                </a:lnTo>
                <a:close/>
              </a:path>
            </a:pathLst>
          </a:custGeom>
          <a:blipFill>
            <a:blip r:embed="rId7"/>
            <a:stretch>
              <a:fillRect l="-1937" t="-46314" r="-26654" b="-10059"/>
            </a:stretch>
          </a:blipFill>
          <a:ln w="38100" cap="sq">
            <a:solidFill>
              <a:srgbClr val="CB3127"/>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414132" y="-100584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66242" y="1610778"/>
            <a:ext cx="7827150" cy="3880734"/>
          </a:xfrm>
          <a:prstGeom prst="rect">
            <a:avLst/>
          </a:prstGeom>
        </p:spPr>
        <p:txBody>
          <a:bodyPr lIns="0" tIns="0" rIns="0" bIns="0" rtlCol="0" anchor="t">
            <a:spAutoFit/>
          </a:bodyPr>
          <a:lstStyle/>
          <a:p>
            <a:pPr algn="l">
              <a:lnSpc>
                <a:spcPts val="7651"/>
              </a:lnSpc>
            </a:pPr>
            <a:r>
              <a:rPr lang="en-US" sz="5465" b="1">
                <a:solidFill>
                  <a:srgbClr val="4575A6"/>
                </a:solidFill>
                <a:latin typeface="Arial Bold"/>
                <a:ea typeface="Arial Bold"/>
                <a:cs typeface="Arial Bold"/>
                <a:sym typeface="Arial Bold"/>
              </a:rPr>
              <a:t>PHÂN TÍCH MỨC ĐỘ BỆNH THEO YẾU TỐ MÔI TRƯỜNG &amp; </a:t>
            </a:r>
          </a:p>
          <a:p>
            <a:pPr algn="l">
              <a:lnSpc>
                <a:spcPts val="7651"/>
              </a:lnSpc>
            </a:pPr>
            <a:r>
              <a:rPr lang="en-US" sz="5465" b="1">
                <a:solidFill>
                  <a:srgbClr val="4575A6"/>
                </a:solidFill>
                <a:latin typeface="Arial Bold"/>
                <a:ea typeface="Arial Bold"/>
                <a:cs typeface="Arial Bold"/>
                <a:sym typeface="Arial Bold"/>
              </a:rPr>
              <a:t>THÓI QUEN SỐNG </a:t>
            </a:r>
          </a:p>
        </p:txBody>
      </p:sp>
      <p:grpSp>
        <p:nvGrpSpPr>
          <p:cNvPr id="4" name="Group 4"/>
          <p:cNvGrpSpPr/>
          <p:nvPr/>
        </p:nvGrpSpPr>
        <p:grpSpPr>
          <a:xfrm rot="3493449">
            <a:off x="3474022" y="5744003"/>
            <a:ext cx="22224771" cy="16668578"/>
            <a:chOff x="0" y="0"/>
            <a:chExt cx="812800" cy="609600"/>
          </a:xfrm>
        </p:grpSpPr>
        <p:sp>
          <p:nvSpPr>
            <p:cNvPr id="5" name="Freeform 5"/>
            <p:cNvSpPr/>
            <p:nvPr/>
          </p:nvSpPr>
          <p:spPr>
            <a:xfrm>
              <a:off x="2432" y="0"/>
              <a:ext cx="807936" cy="609600"/>
            </a:xfrm>
            <a:custGeom>
              <a:avLst/>
              <a:gdLst/>
              <a:ahLst/>
              <a:cxnLst/>
              <a:rect l="l" t="t" r="r" b="b"/>
              <a:pathLst>
                <a:path w="807936" h="609600">
                  <a:moveTo>
                    <a:pt x="598459" y="0"/>
                  </a:moveTo>
                  <a:lnTo>
                    <a:pt x="6277" y="0"/>
                  </a:lnTo>
                  <a:cubicBezTo>
                    <a:pt x="4259" y="0"/>
                    <a:pt x="2364" y="970"/>
                    <a:pt x="1185" y="2607"/>
                  </a:cubicBezTo>
                  <a:cubicBezTo>
                    <a:pt x="5" y="4244"/>
                    <a:pt x="-316" y="6348"/>
                    <a:pt x="322" y="8262"/>
                  </a:cubicBezTo>
                  <a:lnTo>
                    <a:pt x="198014" y="601338"/>
                  </a:lnTo>
                  <a:cubicBezTo>
                    <a:pt x="199659" y="606272"/>
                    <a:pt x="204276" y="609600"/>
                    <a:pt x="209477" y="609600"/>
                  </a:cubicBezTo>
                  <a:lnTo>
                    <a:pt x="801659" y="609600"/>
                  </a:lnTo>
                  <a:cubicBezTo>
                    <a:pt x="803677" y="609600"/>
                    <a:pt x="805572" y="608630"/>
                    <a:pt x="806751" y="606993"/>
                  </a:cubicBezTo>
                  <a:cubicBezTo>
                    <a:pt x="807931" y="605357"/>
                    <a:pt x="808252" y="603252"/>
                    <a:pt x="807614" y="601338"/>
                  </a:cubicBezTo>
                  <a:lnTo>
                    <a:pt x="609922" y="8262"/>
                  </a:lnTo>
                  <a:cubicBezTo>
                    <a:pt x="608277" y="3328"/>
                    <a:pt x="603660" y="0"/>
                    <a:pt x="598459"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101600" y="-47625"/>
              <a:ext cx="609600" cy="657225"/>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342074">
            <a:off x="10224309" y="502770"/>
            <a:ext cx="17039829" cy="13909682"/>
            <a:chOff x="0" y="0"/>
            <a:chExt cx="812800" cy="663492"/>
          </a:xfrm>
        </p:grpSpPr>
        <p:sp>
          <p:nvSpPr>
            <p:cNvPr id="8" name="Freeform 8"/>
            <p:cNvSpPr/>
            <p:nvPr/>
          </p:nvSpPr>
          <p:spPr>
            <a:xfrm>
              <a:off x="0" y="0"/>
              <a:ext cx="812800" cy="663492"/>
            </a:xfrm>
            <a:custGeom>
              <a:avLst/>
              <a:gdLst/>
              <a:ahLst/>
              <a:cxnLst/>
              <a:rect l="l" t="t" r="r" b="b"/>
              <a:pathLst>
                <a:path w="812800" h="663492">
                  <a:moveTo>
                    <a:pt x="203200" y="0"/>
                  </a:moveTo>
                  <a:lnTo>
                    <a:pt x="812800" y="0"/>
                  </a:lnTo>
                  <a:lnTo>
                    <a:pt x="609600" y="663492"/>
                  </a:lnTo>
                  <a:lnTo>
                    <a:pt x="0" y="663492"/>
                  </a:lnTo>
                  <a:lnTo>
                    <a:pt x="203200" y="0"/>
                  </a:lnTo>
                  <a:close/>
                </a:path>
              </a:pathLst>
            </a:custGeom>
            <a:blipFill>
              <a:blip r:embed="rId4"/>
              <a:stretch>
                <a:fillRect t="-41934" b="-41934"/>
              </a:stretch>
            </a:blipFill>
          </p:spPr>
          <p:txBody>
            <a:bodyPr/>
            <a:lstStyle/>
            <a:p>
              <a:endParaRPr lang="en-US"/>
            </a:p>
          </p:txBody>
        </p:sp>
      </p:grpSp>
      <p:grpSp>
        <p:nvGrpSpPr>
          <p:cNvPr id="9" name="Group 9"/>
          <p:cNvGrpSpPr>
            <a:grpSpLocks noChangeAspect="1"/>
          </p:cNvGrpSpPr>
          <p:nvPr/>
        </p:nvGrpSpPr>
        <p:grpSpPr>
          <a:xfrm>
            <a:off x="13640435" y="851966"/>
            <a:ext cx="2701235" cy="5604223"/>
            <a:chOff x="0" y="0"/>
            <a:chExt cx="9182100" cy="19050000"/>
          </a:xfrm>
        </p:grpSpPr>
        <p:sp>
          <p:nvSpPr>
            <p:cNvPr id="10" name="Freeform 10"/>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5"/>
              <a:stretch>
                <a:fillRect l="-111423" r="-111423"/>
              </a:stretch>
            </a:blipFill>
          </p:spPr>
          <p:txBody>
            <a:bodyPr/>
            <a:lstStyle/>
            <a:p>
              <a:endParaRPr lang="en-US"/>
            </a:p>
          </p:txBody>
        </p:sp>
        <p:sp>
          <p:nvSpPr>
            <p:cNvPr id="11" name="Freeform 11"/>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grpSp>
        <p:nvGrpSpPr>
          <p:cNvPr id="12" name="Group 12"/>
          <p:cNvGrpSpPr>
            <a:grpSpLocks noChangeAspect="1"/>
          </p:cNvGrpSpPr>
          <p:nvPr/>
        </p:nvGrpSpPr>
        <p:grpSpPr>
          <a:xfrm>
            <a:off x="9873323" y="3654077"/>
            <a:ext cx="2701235" cy="5604223"/>
            <a:chOff x="0" y="0"/>
            <a:chExt cx="9182100" cy="19050000"/>
          </a:xfrm>
        </p:grpSpPr>
        <p:sp>
          <p:nvSpPr>
            <p:cNvPr id="13" name="Freeform 13"/>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7"/>
              <a:stretch>
                <a:fillRect l="-182239" r="-41213"/>
              </a:stretch>
            </a:blipFill>
          </p:spPr>
          <p:txBody>
            <a:bodyPr/>
            <a:lstStyle/>
            <a:p>
              <a:endParaRPr lang="en-US"/>
            </a:p>
          </p:txBody>
        </p:sp>
        <p:sp>
          <p:nvSpPr>
            <p:cNvPr id="14" name="Freeform 14"/>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sp>
        <p:nvSpPr>
          <p:cNvPr id="15" name="Freeform 15"/>
          <p:cNvSpPr/>
          <p:nvPr/>
        </p:nvSpPr>
        <p:spPr>
          <a:xfrm>
            <a:off x="11485613" y="3188970"/>
            <a:ext cx="6884598" cy="7200900"/>
          </a:xfrm>
          <a:custGeom>
            <a:avLst/>
            <a:gdLst/>
            <a:ahLst/>
            <a:cxnLst/>
            <a:rect l="l" t="t" r="r" b="b"/>
            <a:pathLst>
              <a:path w="6884598" h="7200900">
                <a:moveTo>
                  <a:pt x="0" y="0"/>
                </a:moveTo>
                <a:lnTo>
                  <a:pt x="6884599" y="0"/>
                </a:lnTo>
                <a:lnTo>
                  <a:pt x="6884599" y="7200900"/>
                </a:lnTo>
                <a:lnTo>
                  <a:pt x="0" y="7200900"/>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466242" y="5906639"/>
            <a:ext cx="2341613" cy="193183"/>
          </a:xfrm>
          <a:custGeom>
            <a:avLst/>
            <a:gdLst/>
            <a:ahLst/>
            <a:cxnLst/>
            <a:rect l="l" t="t" r="r" b="b"/>
            <a:pathLst>
              <a:path w="2341613" h="193183">
                <a:moveTo>
                  <a:pt x="0" y="0"/>
                </a:moveTo>
                <a:lnTo>
                  <a:pt x="2341613" y="0"/>
                </a:lnTo>
                <a:lnTo>
                  <a:pt x="2341613" y="193183"/>
                </a:lnTo>
                <a:lnTo>
                  <a:pt x="0" y="193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05528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09000" y="1572181"/>
            <a:ext cx="11033046" cy="7835062"/>
          </a:xfrm>
          <a:custGeom>
            <a:avLst/>
            <a:gdLst/>
            <a:ahLst/>
            <a:cxnLst/>
            <a:rect l="l" t="t" r="r" b="b"/>
            <a:pathLst>
              <a:path w="11033046" h="7835062">
                <a:moveTo>
                  <a:pt x="0" y="0"/>
                </a:moveTo>
                <a:lnTo>
                  <a:pt x="11033046" y="0"/>
                </a:lnTo>
                <a:lnTo>
                  <a:pt x="11033046" y="7835062"/>
                </a:lnTo>
                <a:lnTo>
                  <a:pt x="0" y="7835062"/>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0" y="0"/>
            <a:ext cx="18288000" cy="1342502"/>
            <a:chOff x="0" y="0"/>
            <a:chExt cx="4816593" cy="353581"/>
          </a:xfrm>
        </p:grpSpPr>
        <p:sp>
          <p:nvSpPr>
            <p:cNvPr id="5" name="Freeform 5"/>
            <p:cNvSpPr/>
            <p:nvPr/>
          </p:nvSpPr>
          <p:spPr>
            <a:xfrm>
              <a:off x="0" y="0"/>
              <a:ext cx="4816592" cy="353581"/>
            </a:xfrm>
            <a:custGeom>
              <a:avLst/>
              <a:gdLst/>
              <a:ahLst/>
              <a:cxnLst/>
              <a:rect l="l" t="t" r="r" b="b"/>
              <a:pathLst>
                <a:path w="4816592" h="353581">
                  <a:moveTo>
                    <a:pt x="0" y="0"/>
                  </a:moveTo>
                  <a:lnTo>
                    <a:pt x="4816592" y="0"/>
                  </a:lnTo>
                  <a:lnTo>
                    <a:pt x="4816592" y="353581"/>
                  </a:lnTo>
                  <a:lnTo>
                    <a:pt x="0" y="353581"/>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6" name="TextBox 6"/>
            <p:cNvSpPr txBox="1"/>
            <p:nvPr/>
          </p:nvSpPr>
          <p:spPr>
            <a:xfrm>
              <a:off x="0" y="-57150"/>
              <a:ext cx="4816593" cy="410731"/>
            </a:xfrm>
            <a:prstGeom prst="rect">
              <a:avLst/>
            </a:prstGeom>
          </p:spPr>
          <p:txBody>
            <a:bodyPr lIns="101600" tIns="101600" rIns="101600" bIns="101600" rtlCol="0" anchor="ctr"/>
            <a:lstStyle/>
            <a:p>
              <a:pPr algn="l">
                <a:lnSpc>
                  <a:spcPts val="3499"/>
                </a:lnSpc>
              </a:pPr>
              <a:r>
                <a:rPr lang="en-US" sz="2499" b="1">
                  <a:solidFill>
                    <a:srgbClr val="023880"/>
                  </a:solidFill>
                  <a:latin typeface="Arial Bold"/>
                  <a:ea typeface="Arial Bold"/>
                  <a:cs typeface="Arial Bold"/>
                  <a:sym typeface="Arial Bold"/>
                </a:rPr>
                <a:t>Các yếu tố lối sống và môi trường góp phần quan trọng dẫn đến ung thư ở mức độ nặng, đặc biệt là hút thuốc và sử dụng rượu bia, không chỉ làm tăng nguy cơ mắc ung thư phổi mà còn thúc đẩy bệnh tiến triển nhanh và nặng hơn</a:t>
              </a:r>
            </a:p>
          </p:txBody>
        </p:sp>
      </p:grpSp>
      <p:sp>
        <p:nvSpPr>
          <p:cNvPr id="7" name="Freeform 7"/>
          <p:cNvSpPr/>
          <p:nvPr/>
        </p:nvSpPr>
        <p:spPr>
          <a:xfrm>
            <a:off x="409000" y="1494282"/>
            <a:ext cx="3416315" cy="3995430"/>
          </a:xfrm>
          <a:custGeom>
            <a:avLst/>
            <a:gdLst/>
            <a:ahLst/>
            <a:cxnLst/>
            <a:rect l="l" t="t" r="r" b="b"/>
            <a:pathLst>
              <a:path w="3416315" h="3995430">
                <a:moveTo>
                  <a:pt x="0" y="0"/>
                </a:moveTo>
                <a:lnTo>
                  <a:pt x="3416315" y="0"/>
                </a:lnTo>
                <a:lnTo>
                  <a:pt x="3416315" y="3995430"/>
                </a:lnTo>
                <a:lnTo>
                  <a:pt x="0" y="3995430"/>
                </a:lnTo>
                <a:lnTo>
                  <a:pt x="0" y="0"/>
                </a:lnTo>
                <a:close/>
              </a:path>
            </a:pathLst>
          </a:custGeom>
          <a:blipFill>
            <a:blip r:embed="rId5"/>
            <a:stretch>
              <a:fillRect l="-2482" t="-57538" r="-62347" b="-54835"/>
            </a:stretch>
          </a:blipFill>
          <a:ln w="38100" cap="sq">
            <a:solidFill>
              <a:srgbClr val="CB3127"/>
            </a:solidFill>
            <a:prstDash val="lgDash"/>
            <a:miter/>
          </a:ln>
        </p:spPr>
        <p:txBody>
          <a:bodyPr/>
          <a:lstStyle/>
          <a:p>
            <a:endParaRPr lang="en-US"/>
          </a:p>
        </p:txBody>
      </p:sp>
      <p:sp>
        <p:nvSpPr>
          <p:cNvPr id="8" name="TextBox 8"/>
          <p:cNvSpPr txBox="1"/>
          <p:nvPr/>
        </p:nvSpPr>
        <p:spPr>
          <a:xfrm>
            <a:off x="11442046" y="2161486"/>
            <a:ext cx="6490440" cy="6551676"/>
          </a:xfrm>
          <a:prstGeom prst="rect">
            <a:avLst/>
          </a:prstGeom>
        </p:spPr>
        <p:txBody>
          <a:bodyPr lIns="0" tIns="0" rIns="0" bIns="0" rtlCol="0" anchor="t">
            <a:spAutoFit/>
          </a:bodyPr>
          <a:lstStyle/>
          <a:p>
            <a:pPr marL="453390" lvl="1" indent="-226695" algn="just">
              <a:lnSpc>
                <a:spcPts val="3507"/>
              </a:lnSpc>
              <a:buFont typeface="Arial"/>
              <a:buChar char="•"/>
            </a:pPr>
            <a:r>
              <a:rPr lang="en-US" sz="2100">
                <a:solidFill>
                  <a:srgbClr val="2B314D"/>
                </a:solidFill>
                <a:latin typeface="Arial"/>
                <a:ea typeface="Arial"/>
                <a:cs typeface="Arial"/>
                <a:sym typeface="Arial"/>
              </a:rPr>
              <a:t>Tr</a:t>
            </a:r>
            <a:r>
              <a:rPr lang="en-US" sz="2100" u="none" strike="noStrike">
                <a:solidFill>
                  <a:srgbClr val="2B314D"/>
                </a:solidFill>
                <a:latin typeface="Arial"/>
                <a:ea typeface="Arial"/>
                <a:cs typeface="Arial"/>
                <a:sym typeface="Arial"/>
              </a:rPr>
              <a:t>ong nhóm các yếu tố môi trường và thói quen sống, </a:t>
            </a:r>
            <a:r>
              <a:rPr lang="en-US" sz="2100" b="1" u="none" strike="noStrike">
                <a:solidFill>
                  <a:srgbClr val="2B314D"/>
                </a:solidFill>
                <a:latin typeface="Arial Bold"/>
                <a:ea typeface="Arial Bold"/>
                <a:cs typeface="Arial Bold"/>
                <a:sym typeface="Arial Bold"/>
              </a:rPr>
              <a:t>Hút thuốc trực tiếp, Hút thuốc bị động</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Sử dụng rượu bia</a:t>
            </a:r>
            <a:r>
              <a:rPr lang="en-US" sz="2100" u="none" strike="noStrike">
                <a:solidFill>
                  <a:srgbClr val="2B314D"/>
                </a:solidFill>
                <a:latin typeface="Arial"/>
                <a:ea typeface="Arial"/>
                <a:cs typeface="Arial"/>
                <a:sym typeface="Arial"/>
              </a:rPr>
              <a:t> cho thấy mức độ tập trung cao nhất ở nhóm ung thư phổi mức độ nặng. Hơn 80% bệnh nhân thuộc nhóm bệnh nặng nằm trong các mức phơi nhiễm cao nhất (mức 6–8) đối với cả hút thuốc trực tiếp và hút thuốc thụ động.</a:t>
            </a:r>
          </a:p>
          <a:p>
            <a:pPr marL="453390" lvl="1" indent="-226695" algn="just">
              <a:lnSpc>
                <a:spcPts val="3507"/>
              </a:lnSpc>
              <a:buFont typeface="Arial"/>
              <a:buChar char="•"/>
            </a:pPr>
            <a:r>
              <a:rPr lang="en-US" sz="2100" u="none" strike="noStrike">
                <a:solidFill>
                  <a:srgbClr val="2B314D"/>
                </a:solidFill>
                <a:latin typeface="Arial"/>
                <a:ea typeface="Arial"/>
                <a:cs typeface="Arial"/>
                <a:sym typeface="Arial"/>
              </a:rPr>
              <a:t>Mặc dù </a:t>
            </a:r>
            <a:r>
              <a:rPr lang="en-US" sz="2100" b="1" u="none" strike="noStrike">
                <a:solidFill>
                  <a:srgbClr val="2B314D"/>
                </a:solidFill>
                <a:latin typeface="Arial Bold"/>
                <a:ea typeface="Arial Bold"/>
                <a:cs typeface="Arial Bold"/>
                <a:sym typeface="Arial Bold"/>
              </a:rPr>
              <a:t>Ô nhiễm không khí</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Các rủi ro nghề nghiệp</a:t>
            </a:r>
            <a:r>
              <a:rPr lang="en-US" sz="2100" u="none" strike="noStrike">
                <a:solidFill>
                  <a:srgbClr val="2B314D"/>
                </a:solidFill>
                <a:latin typeface="Arial"/>
                <a:ea typeface="Arial"/>
                <a:cs typeface="Arial"/>
                <a:sym typeface="Arial"/>
              </a:rPr>
              <a:t> cũng cho thấy mức độ phơi nhiễm cao hơn ở các trường hợp nặng, nhưng sự phân bố của chúng ít phân cực hơn so với hút thuốc và sử dụng rượu bia.</a:t>
            </a:r>
          </a:p>
          <a:p>
            <a:pPr marL="453390" lvl="1" indent="-226695" algn="just">
              <a:lnSpc>
                <a:spcPts val="3507"/>
              </a:lnSpc>
              <a:buFont typeface="Arial"/>
              <a:buChar char="•"/>
            </a:pPr>
            <a:r>
              <a:rPr lang="en-US" sz="2100" b="1" u="none" strike="noStrike">
                <a:solidFill>
                  <a:srgbClr val="2B314D"/>
                </a:solidFill>
                <a:latin typeface="Arial Bold"/>
                <a:ea typeface="Arial Bold"/>
                <a:cs typeface="Arial Bold"/>
                <a:sym typeface="Arial Bold"/>
              </a:rPr>
              <a:t>Béo phì</a:t>
            </a:r>
            <a:r>
              <a:rPr lang="en-US" sz="2100" u="none" strike="noStrike">
                <a:solidFill>
                  <a:srgbClr val="2B314D"/>
                </a:solidFill>
                <a:latin typeface="Arial"/>
                <a:ea typeface="Arial"/>
                <a:cs typeface="Arial"/>
                <a:sym typeface="Arial"/>
              </a:rPr>
              <a:t> dường như đóng vai trò là yếu tố hỗ trợ hơn là nguyên nhân chính, do biến này không phân biệt rõ ràng giữa các mức độ ung thư.</a:t>
            </a:r>
          </a:p>
        </p:txBody>
      </p:sp>
      <p:sp>
        <p:nvSpPr>
          <p:cNvPr id="9" name="Freeform 9"/>
          <p:cNvSpPr/>
          <p:nvPr/>
        </p:nvSpPr>
        <p:spPr>
          <a:xfrm>
            <a:off x="7673247" y="1494282"/>
            <a:ext cx="3567380" cy="3995430"/>
          </a:xfrm>
          <a:custGeom>
            <a:avLst/>
            <a:gdLst/>
            <a:ahLst/>
            <a:cxnLst/>
            <a:rect l="l" t="t" r="r" b="b"/>
            <a:pathLst>
              <a:path w="3567380" h="3995430">
                <a:moveTo>
                  <a:pt x="0" y="0"/>
                </a:moveTo>
                <a:lnTo>
                  <a:pt x="3567380" y="0"/>
                </a:lnTo>
                <a:lnTo>
                  <a:pt x="3567380" y="3995430"/>
                </a:lnTo>
                <a:lnTo>
                  <a:pt x="0" y="3995430"/>
                </a:lnTo>
                <a:lnTo>
                  <a:pt x="0" y="0"/>
                </a:lnTo>
                <a:close/>
              </a:path>
            </a:pathLst>
          </a:custGeom>
          <a:blipFill>
            <a:blip r:embed="rId5"/>
            <a:stretch>
              <a:fillRect l="-2377" t="-62360" r="-55472" b="-50013"/>
            </a:stretch>
          </a:blipFill>
          <a:ln w="38100" cap="sq">
            <a:solidFill>
              <a:srgbClr val="CB3127"/>
            </a:solidFill>
            <a:prstDash val="lgDash"/>
            <a:miter/>
          </a:ln>
        </p:spPr>
        <p:txBody>
          <a:bodyPr/>
          <a:lstStyle/>
          <a:p>
            <a:endParaRPr lang="en-US"/>
          </a:p>
        </p:txBody>
      </p:sp>
      <p:sp>
        <p:nvSpPr>
          <p:cNvPr id="10" name="Freeform 10"/>
          <p:cNvSpPr/>
          <p:nvPr/>
        </p:nvSpPr>
        <p:spPr>
          <a:xfrm>
            <a:off x="3825315" y="1494282"/>
            <a:ext cx="3847932" cy="3995430"/>
          </a:xfrm>
          <a:custGeom>
            <a:avLst/>
            <a:gdLst/>
            <a:ahLst/>
            <a:cxnLst/>
            <a:rect l="l" t="t" r="r" b="b"/>
            <a:pathLst>
              <a:path w="3847932" h="3995430">
                <a:moveTo>
                  <a:pt x="0" y="0"/>
                </a:moveTo>
                <a:lnTo>
                  <a:pt x="3847932" y="0"/>
                </a:lnTo>
                <a:lnTo>
                  <a:pt x="3847932" y="3995430"/>
                </a:lnTo>
                <a:lnTo>
                  <a:pt x="0" y="3995430"/>
                </a:lnTo>
                <a:lnTo>
                  <a:pt x="0" y="0"/>
                </a:lnTo>
                <a:close/>
              </a:path>
            </a:pathLst>
          </a:custGeom>
          <a:blipFill>
            <a:blip r:embed="rId5"/>
            <a:stretch>
              <a:fillRect l="-2204" t="-62360" r="-44136" b="-50013"/>
            </a:stretch>
          </a:blipFill>
          <a:ln w="38100" cap="sq">
            <a:solidFill>
              <a:srgbClr val="CB3127"/>
            </a:solidFill>
            <a:prstDash val="lgDash"/>
            <a:miter/>
          </a:ln>
        </p:spPr>
        <p:txBody>
          <a:bodyPr/>
          <a:lstStyle/>
          <a:p>
            <a:endParaRPr lang="en-US"/>
          </a:p>
        </p:txBody>
      </p:sp>
      <p:sp>
        <p:nvSpPr>
          <p:cNvPr id="11" name="Freeform 11"/>
          <p:cNvSpPr/>
          <p:nvPr/>
        </p:nvSpPr>
        <p:spPr>
          <a:xfrm>
            <a:off x="16748788" y="3530946"/>
            <a:ext cx="1183698" cy="442056"/>
          </a:xfrm>
          <a:custGeom>
            <a:avLst/>
            <a:gdLst/>
            <a:ahLst/>
            <a:cxnLst/>
            <a:rect l="l" t="t" r="r" b="b"/>
            <a:pathLst>
              <a:path w="1183698" h="442056">
                <a:moveTo>
                  <a:pt x="0" y="0"/>
                </a:moveTo>
                <a:lnTo>
                  <a:pt x="1183698" y="0"/>
                </a:lnTo>
                <a:lnTo>
                  <a:pt x="1183698" y="442056"/>
                </a:lnTo>
                <a:lnTo>
                  <a:pt x="0" y="442056"/>
                </a:lnTo>
                <a:lnTo>
                  <a:pt x="0" y="0"/>
                </a:lnTo>
                <a:close/>
              </a:path>
            </a:pathLst>
          </a:custGeom>
          <a:blipFill>
            <a:blip r:embed="rId5"/>
            <a:stretch>
              <a:fillRect l="-4971" t="-403223" r="-225045" b="-828363"/>
            </a:stretch>
          </a:blipFill>
          <a:ln w="19050" cap="sq">
            <a:solidFill>
              <a:srgbClr val="CB3127"/>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5400000">
            <a:off x="-3794884" y="8337614"/>
            <a:ext cx="6544964" cy="6544964"/>
          </a:xfrm>
          <a:custGeom>
            <a:avLst/>
            <a:gdLst/>
            <a:ahLst/>
            <a:cxnLst/>
            <a:rect l="l" t="t" r="r" b="b"/>
            <a:pathLst>
              <a:path w="6544964" h="6544964">
                <a:moveTo>
                  <a:pt x="0" y="0"/>
                </a:moveTo>
                <a:lnTo>
                  <a:pt x="6544964" y="0"/>
                </a:lnTo>
                <a:lnTo>
                  <a:pt x="6544964" y="6544964"/>
                </a:lnTo>
                <a:lnTo>
                  <a:pt x="0" y="65449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4715337" y="9358123"/>
            <a:ext cx="2157394" cy="640635"/>
          </a:xfrm>
          <a:custGeom>
            <a:avLst/>
            <a:gdLst/>
            <a:ahLst/>
            <a:cxnLst/>
            <a:rect l="l" t="t" r="r" b="b"/>
            <a:pathLst>
              <a:path w="2157394" h="640635">
                <a:moveTo>
                  <a:pt x="0" y="0"/>
                </a:moveTo>
                <a:lnTo>
                  <a:pt x="2157394" y="0"/>
                </a:lnTo>
                <a:lnTo>
                  <a:pt x="2157394" y="640635"/>
                </a:lnTo>
                <a:lnTo>
                  <a:pt x="0" y="6406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1028700" y="1133475"/>
            <a:ext cx="4957455" cy="1062356"/>
          </a:xfrm>
          <a:prstGeom prst="rect">
            <a:avLst/>
          </a:prstGeom>
        </p:spPr>
        <p:txBody>
          <a:bodyPr lIns="0" tIns="0" rIns="0" bIns="0" rtlCol="0" anchor="t">
            <a:spAutoFit/>
          </a:bodyPr>
          <a:lstStyle/>
          <a:p>
            <a:pPr algn="l">
              <a:lnSpc>
                <a:spcPts val="7700"/>
              </a:lnSpc>
            </a:pPr>
            <a:r>
              <a:rPr lang="en-US" sz="7700" b="1">
                <a:solidFill>
                  <a:srgbClr val="2B314D"/>
                </a:solidFill>
                <a:latin typeface="Arial Bold"/>
                <a:ea typeface="Arial Bold"/>
                <a:cs typeface="Arial Bold"/>
                <a:sym typeface="Arial Bold"/>
              </a:rPr>
              <a:t>NỘI DUNG</a:t>
            </a:r>
          </a:p>
        </p:txBody>
      </p:sp>
      <p:sp>
        <p:nvSpPr>
          <p:cNvPr id="7" name="TextBox 7"/>
          <p:cNvSpPr txBox="1"/>
          <p:nvPr/>
        </p:nvSpPr>
        <p:spPr>
          <a:xfrm>
            <a:off x="1028700" y="2995545"/>
            <a:ext cx="14277542" cy="476250"/>
          </a:xfrm>
          <a:prstGeom prst="rect">
            <a:avLst/>
          </a:prstGeom>
        </p:spPr>
        <p:txBody>
          <a:bodyPr lIns="0" tIns="0" rIns="0" bIns="0" rtlCol="0" anchor="t">
            <a:spAutoFit/>
          </a:bodyPr>
          <a:lstStyle/>
          <a:p>
            <a:pPr algn="l">
              <a:lnSpc>
                <a:spcPts val="3600"/>
              </a:lnSpc>
            </a:pPr>
            <a:r>
              <a:rPr lang="en-US" sz="3000" b="1">
                <a:solidFill>
                  <a:srgbClr val="2B314D"/>
                </a:solidFill>
                <a:latin typeface="Arial Bold"/>
                <a:ea typeface="Arial Bold"/>
                <a:cs typeface="Arial Bold"/>
                <a:sym typeface="Arial Bold"/>
              </a:rPr>
              <a:t>I. TỔNG QUAN</a:t>
            </a:r>
          </a:p>
        </p:txBody>
      </p:sp>
      <p:sp>
        <p:nvSpPr>
          <p:cNvPr id="8" name="TextBox 8"/>
          <p:cNvSpPr txBox="1"/>
          <p:nvPr/>
        </p:nvSpPr>
        <p:spPr>
          <a:xfrm>
            <a:off x="1028700" y="3700395"/>
            <a:ext cx="14277542" cy="476250"/>
          </a:xfrm>
          <a:prstGeom prst="rect">
            <a:avLst/>
          </a:prstGeom>
        </p:spPr>
        <p:txBody>
          <a:bodyPr lIns="0" tIns="0" rIns="0" bIns="0" rtlCol="0" anchor="t">
            <a:spAutoFit/>
          </a:bodyPr>
          <a:lstStyle/>
          <a:p>
            <a:pPr algn="l">
              <a:lnSpc>
                <a:spcPts val="3600"/>
              </a:lnSpc>
            </a:pPr>
            <a:r>
              <a:rPr lang="en-US" sz="3000" b="1">
                <a:solidFill>
                  <a:srgbClr val="2B314D"/>
                </a:solidFill>
                <a:latin typeface="Arial Bold"/>
                <a:ea typeface="Arial Bold"/>
                <a:cs typeface="Arial Bold"/>
                <a:sym typeface="Arial Bold"/>
              </a:rPr>
              <a:t>II. XỬ LÍ DỮ LIỆU</a:t>
            </a:r>
          </a:p>
        </p:txBody>
      </p:sp>
      <p:sp>
        <p:nvSpPr>
          <p:cNvPr id="9" name="TextBox 9"/>
          <p:cNvSpPr txBox="1"/>
          <p:nvPr/>
        </p:nvSpPr>
        <p:spPr>
          <a:xfrm>
            <a:off x="1028700" y="4405123"/>
            <a:ext cx="14277542" cy="476250"/>
          </a:xfrm>
          <a:prstGeom prst="rect">
            <a:avLst/>
          </a:prstGeom>
        </p:spPr>
        <p:txBody>
          <a:bodyPr lIns="0" tIns="0" rIns="0" bIns="0" rtlCol="0" anchor="t">
            <a:spAutoFit/>
          </a:bodyPr>
          <a:lstStyle/>
          <a:p>
            <a:pPr algn="l">
              <a:lnSpc>
                <a:spcPts val="3600"/>
              </a:lnSpc>
            </a:pPr>
            <a:r>
              <a:rPr lang="en-US" sz="3000" b="1">
                <a:solidFill>
                  <a:srgbClr val="2B314D"/>
                </a:solidFill>
                <a:latin typeface="Arial Bold"/>
                <a:ea typeface="Arial Bold"/>
                <a:cs typeface="Arial Bold"/>
                <a:sym typeface="Arial Bold"/>
              </a:rPr>
              <a:t>III. PHÂN TÍCH DỮ LIỆU</a:t>
            </a:r>
          </a:p>
        </p:txBody>
      </p:sp>
      <p:sp>
        <p:nvSpPr>
          <p:cNvPr id="10" name="TextBox 10"/>
          <p:cNvSpPr txBox="1"/>
          <p:nvPr/>
        </p:nvSpPr>
        <p:spPr>
          <a:xfrm>
            <a:off x="1028700" y="8634223"/>
            <a:ext cx="7281449" cy="476250"/>
          </a:xfrm>
          <a:prstGeom prst="rect">
            <a:avLst/>
          </a:prstGeom>
        </p:spPr>
        <p:txBody>
          <a:bodyPr lIns="0" tIns="0" rIns="0" bIns="0" rtlCol="0" anchor="t">
            <a:spAutoFit/>
          </a:bodyPr>
          <a:lstStyle/>
          <a:p>
            <a:pPr algn="l">
              <a:lnSpc>
                <a:spcPts val="3600"/>
              </a:lnSpc>
            </a:pPr>
            <a:r>
              <a:rPr lang="en-US" sz="3000" b="1">
                <a:solidFill>
                  <a:srgbClr val="2B314D"/>
                </a:solidFill>
                <a:latin typeface="Arial Bold"/>
                <a:ea typeface="Arial Bold"/>
                <a:cs typeface="Arial Bold"/>
                <a:sym typeface="Arial Bold"/>
              </a:rPr>
              <a:t>IV. KẾT LUẬN VÀ KHUYẾN NGHỊ</a:t>
            </a:r>
          </a:p>
        </p:txBody>
      </p:sp>
      <p:sp>
        <p:nvSpPr>
          <p:cNvPr id="11" name="TextBox 11"/>
          <p:cNvSpPr txBox="1"/>
          <p:nvPr/>
        </p:nvSpPr>
        <p:spPr>
          <a:xfrm>
            <a:off x="15488738" y="3033645"/>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03</a:t>
            </a:r>
          </a:p>
        </p:txBody>
      </p:sp>
      <p:sp>
        <p:nvSpPr>
          <p:cNvPr id="12" name="TextBox 12"/>
          <p:cNvSpPr txBox="1"/>
          <p:nvPr/>
        </p:nvSpPr>
        <p:spPr>
          <a:xfrm>
            <a:off x="15488738" y="3738495"/>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07</a:t>
            </a:r>
          </a:p>
        </p:txBody>
      </p:sp>
      <p:sp>
        <p:nvSpPr>
          <p:cNvPr id="13" name="TextBox 13"/>
          <p:cNvSpPr txBox="1"/>
          <p:nvPr/>
        </p:nvSpPr>
        <p:spPr>
          <a:xfrm>
            <a:off x="15488738" y="444322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12</a:t>
            </a:r>
          </a:p>
        </p:txBody>
      </p:sp>
      <p:sp>
        <p:nvSpPr>
          <p:cNvPr id="14" name="TextBox 14"/>
          <p:cNvSpPr txBox="1"/>
          <p:nvPr/>
        </p:nvSpPr>
        <p:spPr>
          <a:xfrm>
            <a:off x="1517217" y="5109973"/>
            <a:ext cx="13789025" cy="476250"/>
          </a:xfrm>
          <a:prstGeom prst="rect">
            <a:avLst/>
          </a:prstGeom>
        </p:spPr>
        <p:txBody>
          <a:bodyPr lIns="0" tIns="0" rIns="0" bIns="0" rtlCol="0" anchor="t">
            <a:spAutoFit/>
          </a:bodyPr>
          <a:lstStyle/>
          <a:p>
            <a:pPr marL="647700" lvl="1" indent="-323850" algn="l">
              <a:lnSpc>
                <a:spcPts val="3600"/>
              </a:lnSpc>
              <a:buAutoNum type="arabicPeriod"/>
            </a:pPr>
            <a:r>
              <a:rPr lang="en-US" sz="3000">
                <a:solidFill>
                  <a:srgbClr val="2B314D"/>
                </a:solidFill>
                <a:latin typeface="Arial"/>
                <a:ea typeface="Arial"/>
                <a:cs typeface="Arial"/>
                <a:sym typeface="Arial"/>
              </a:rPr>
              <a:t> Tổng quan về phân bố mức độ ung thư phổi</a:t>
            </a:r>
          </a:p>
        </p:txBody>
      </p:sp>
      <p:sp>
        <p:nvSpPr>
          <p:cNvPr id="15" name="TextBox 15"/>
          <p:cNvSpPr txBox="1"/>
          <p:nvPr/>
        </p:nvSpPr>
        <p:spPr>
          <a:xfrm>
            <a:off x="15113185" y="2233931"/>
            <a:ext cx="1361698" cy="419100"/>
          </a:xfrm>
          <a:prstGeom prst="rect">
            <a:avLst/>
          </a:prstGeom>
        </p:spPr>
        <p:txBody>
          <a:bodyPr lIns="0" tIns="0" rIns="0" bIns="0" rtlCol="0" anchor="t">
            <a:spAutoFit/>
          </a:bodyPr>
          <a:lstStyle/>
          <a:p>
            <a:pPr algn="l">
              <a:lnSpc>
                <a:spcPts val="3000"/>
              </a:lnSpc>
            </a:pPr>
            <a:r>
              <a:rPr lang="en-US" sz="3000" b="1">
                <a:solidFill>
                  <a:srgbClr val="2B314D"/>
                </a:solidFill>
                <a:latin typeface="Arial Bold"/>
                <a:ea typeface="Arial Bold"/>
                <a:cs typeface="Arial Bold"/>
                <a:sym typeface="Arial Bold"/>
              </a:rPr>
              <a:t>TRANG</a:t>
            </a:r>
          </a:p>
        </p:txBody>
      </p:sp>
      <p:sp>
        <p:nvSpPr>
          <p:cNvPr id="16" name="TextBox 16"/>
          <p:cNvSpPr txBox="1"/>
          <p:nvPr/>
        </p:nvSpPr>
        <p:spPr>
          <a:xfrm>
            <a:off x="1793586" y="5814823"/>
            <a:ext cx="13512656" cy="476250"/>
          </a:xfrm>
          <a:prstGeom prst="rect">
            <a:avLst/>
          </a:prstGeom>
        </p:spPr>
        <p:txBody>
          <a:bodyPr lIns="0" tIns="0" rIns="0" bIns="0" rtlCol="0" anchor="t">
            <a:spAutoFit/>
          </a:bodyPr>
          <a:lstStyle/>
          <a:p>
            <a:pPr algn="l">
              <a:lnSpc>
                <a:spcPts val="3600"/>
              </a:lnSpc>
            </a:pPr>
            <a:r>
              <a:rPr lang="en-US" sz="3000">
                <a:solidFill>
                  <a:srgbClr val="2B314D"/>
                </a:solidFill>
                <a:latin typeface="Arial"/>
                <a:ea typeface="Arial"/>
                <a:cs typeface="Arial"/>
                <a:sym typeface="Arial"/>
              </a:rPr>
              <a:t>2.  Phân tích mức độ bệnh theo Yếu tố môi trường &amp; Thói quen sống </a:t>
            </a:r>
          </a:p>
        </p:txBody>
      </p:sp>
      <p:sp>
        <p:nvSpPr>
          <p:cNvPr id="17" name="TextBox 17"/>
          <p:cNvSpPr txBox="1"/>
          <p:nvPr/>
        </p:nvSpPr>
        <p:spPr>
          <a:xfrm>
            <a:off x="1793586" y="6519673"/>
            <a:ext cx="13512656" cy="476250"/>
          </a:xfrm>
          <a:prstGeom prst="rect">
            <a:avLst/>
          </a:prstGeom>
        </p:spPr>
        <p:txBody>
          <a:bodyPr lIns="0" tIns="0" rIns="0" bIns="0" rtlCol="0" anchor="t">
            <a:spAutoFit/>
          </a:bodyPr>
          <a:lstStyle/>
          <a:p>
            <a:pPr algn="l">
              <a:lnSpc>
                <a:spcPts val="3600"/>
              </a:lnSpc>
            </a:pPr>
            <a:r>
              <a:rPr lang="en-US" sz="3000">
                <a:solidFill>
                  <a:srgbClr val="2B314D"/>
                </a:solidFill>
                <a:latin typeface="Arial"/>
                <a:ea typeface="Arial"/>
                <a:cs typeface="Arial"/>
                <a:sym typeface="Arial"/>
              </a:rPr>
              <a:t>3.  Phân tích mức độ bệnh theo Yếu tố di truyền &amp; Bệnh nền</a:t>
            </a:r>
          </a:p>
        </p:txBody>
      </p:sp>
      <p:sp>
        <p:nvSpPr>
          <p:cNvPr id="18" name="TextBox 18"/>
          <p:cNvSpPr txBox="1"/>
          <p:nvPr/>
        </p:nvSpPr>
        <p:spPr>
          <a:xfrm>
            <a:off x="1793586" y="7224523"/>
            <a:ext cx="13512656" cy="476250"/>
          </a:xfrm>
          <a:prstGeom prst="rect">
            <a:avLst/>
          </a:prstGeom>
        </p:spPr>
        <p:txBody>
          <a:bodyPr lIns="0" tIns="0" rIns="0" bIns="0" rtlCol="0" anchor="t">
            <a:spAutoFit/>
          </a:bodyPr>
          <a:lstStyle/>
          <a:p>
            <a:pPr algn="l">
              <a:lnSpc>
                <a:spcPts val="3600"/>
              </a:lnSpc>
            </a:pPr>
            <a:r>
              <a:rPr lang="en-US" sz="3000">
                <a:solidFill>
                  <a:srgbClr val="2B314D"/>
                </a:solidFill>
                <a:latin typeface="Arial"/>
                <a:ea typeface="Arial"/>
                <a:cs typeface="Arial"/>
                <a:sym typeface="Arial"/>
              </a:rPr>
              <a:t>4.  Phân tích mức độ bệnh theo Triệu chứng trực tiếp của hệ hô hấp </a:t>
            </a:r>
          </a:p>
        </p:txBody>
      </p:sp>
      <p:sp>
        <p:nvSpPr>
          <p:cNvPr id="19" name="TextBox 19"/>
          <p:cNvSpPr txBox="1"/>
          <p:nvPr/>
        </p:nvSpPr>
        <p:spPr>
          <a:xfrm>
            <a:off x="1793586" y="7929373"/>
            <a:ext cx="13512656" cy="476250"/>
          </a:xfrm>
          <a:prstGeom prst="rect">
            <a:avLst/>
          </a:prstGeom>
        </p:spPr>
        <p:txBody>
          <a:bodyPr lIns="0" tIns="0" rIns="0" bIns="0" rtlCol="0" anchor="t">
            <a:spAutoFit/>
          </a:bodyPr>
          <a:lstStyle/>
          <a:p>
            <a:pPr algn="l">
              <a:lnSpc>
                <a:spcPts val="3600"/>
              </a:lnSpc>
            </a:pPr>
            <a:r>
              <a:rPr lang="en-US" sz="3000">
                <a:solidFill>
                  <a:srgbClr val="2B314D"/>
                </a:solidFill>
                <a:latin typeface="Arial"/>
                <a:ea typeface="Arial"/>
                <a:cs typeface="Arial"/>
                <a:sym typeface="Arial"/>
              </a:rPr>
              <a:t>5.  Phân tích mức độ bệnh theo Triệu chứng toàn thân</a:t>
            </a:r>
          </a:p>
        </p:txBody>
      </p:sp>
      <p:sp>
        <p:nvSpPr>
          <p:cNvPr id="20" name="TextBox 20"/>
          <p:cNvSpPr txBox="1"/>
          <p:nvPr/>
        </p:nvSpPr>
        <p:spPr>
          <a:xfrm>
            <a:off x="15488738" y="514807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13</a:t>
            </a:r>
          </a:p>
        </p:txBody>
      </p:sp>
      <p:sp>
        <p:nvSpPr>
          <p:cNvPr id="21" name="TextBox 21"/>
          <p:cNvSpPr txBox="1"/>
          <p:nvPr/>
        </p:nvSpPr>
        <p:spPr>
          <a:xfrm>
            <a:off x="15488738" y="585292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16</a:t>
            </a:r>
          </a:p>
        </p:txBody>
      </p:sp>
      <p:sp>
        <p:nvSpPr>
          <p:cNvPr id="22" name="TextBox 22"/>
          <p:cNvSpPr txBox="1"/>
          <p:nvPr/>
        </p:nvSpPr>
        <p:spPr>
          <a:xfrm>
            <a:off x="15488738" y="655777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18</a:t>
            </a:r>
          </a:p>
        </p:txBody>
      </p:sp>
      <p:sp>
        <p:nvSpPr>
          <p:cNvPr id="23" name="TextBox 23"/>
          <p:cNvSpPr txBox="1"/>
          <p:nvPr/>
        </p:nvSpPr>
        <p:spPr>
          <a:xfrm>
            <a:off x="15488738" y="726262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20</a:t>
            </a:r>
          </a:p>
        </p:txBody>
      </p:sp>
      <p:sp>
        <p:nvSpPr>
          <p:cNvPr id="24" name="TextBox 24"/>
          <p:cNvSpPr txBox="1"/>
          <p:nvPr/>
        </p:nvSpPr>
        <p:spPr>
          <a:xfrm>
            <a:off x="15488738" y="796747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22</a:t>
            </a:r>
          </a:p>
        </p:txBody>
      </p:sp>
      <p:sp>
        <p:nvSpPr>
          <p:cNvPr id="25" name="TextBox 25"/>
          <p:cNvSpPr txBox="1"/>
          <p:nvPr/>
        </p:nvSpPr>
        <p:spPr>
          <a:xfrm>
            <a:off x="15488738" y="8672323"/>
            <a:ext cx="610593" cy="400050"/>
          </a:xfrm>
          <a:prstGeom prst="rect">
            <a:avLst/>
          </a:prstGeom>
        </p:spPr>
        <p:txBody>
          <a:bodyPr lIns="0" tIns="0" rIns="0" bIns="0" rtlCol="0" anchor="t">
            <a:spAutoFit/>
          </a:bodyPr>
          <a:lstStyle/>
          <a:p>
            <a:pPr algn="ctr">
              <a:lnSpc>
                <a:spcPts val="3000"/>
              </a:lnSpc>
            </a:pPr>
            <a:r>
              <a:rPr lang="en-US" sz="2500">
                <a:solidFill>
                  <a:srgbClr val="000000"/>
                </a:solidFill>
                <a:latin typeface="Arial"/>
                <a:ea typeface="Arial"/>
                <a:cs typeface="Arial"/>
                <a:sym typeface="Arial"/>
              </a:rPr>
              <a:t>24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414132" y="-100584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66242" y="1610778"/>
            <a:ext cx="7827150" cy="3880734"/>
          </a:xfrm>
          <a:prstGeom prst="rect">
            <a:avLst/>
          </a:prstGeom>
        </p:spPr>
        <p:txBody>
          <a:bodyPr lIns="0" tIns="0" rIns="0" bIns="0" rtlCol="0" anchor="t">
            <a:spAutoFit/>
          </a:bodyPr>
          <a:lstStyle/>
          <a:p>
            <a:pPr algn="l">
              <a:lnSpc>
                <a:spcPts val="7651"/>
              </a:lnSpc>
            </a:pPr>
            <a:r>
              <a:rPr lang="en-US" sz="5465" b="1">
                <a:solidFill>
                  <a:srgbClr val="4575A6"/>
                </a:solidFill>
                <a:latin typeface="Arial Bold"/>
                <a:ea typeface="Arial Bold"/>
                <a:cs typeface="Arial Bold"/>
                <a:sym typeface="Arial Bold"/>
              </a:rPr>
              <a:t>PHÂN TÍCH MỨC ĐỘ BỆNH THEO TRIỆU CHỨNG TRỰC TIẾP CỦA HỆ HÔ HẤP  </a:t>
            </a:r>
          </a:p>
        </p:txBody>
      </p:sp>
      <p:grpSp>
        <p:nvGrpSpPr>
          <p:cNvPr id="4" name="Group 4"/>
          <p:cNvGrpSpPr/>
          <p:nvPr/>
        </p:nvGrpSpPr>
        <p:grpSpPr>
          <a:xfrm rot="3493449">
            <a:off x="3474022" y="5744003"/>
            <a:ext cx="22224771" cy="16668578"/>
            <a:chOff x="0" y="0"/>
            <a:chExt cx="812800" cy="609600"/>
          </a:xfrm>
        </p:grpSpPr>
        <p:sp>
          <p:nvSpPr>
            <p:cNvPr id="5" name="Freeform 5"/>
            <p:cNvSpPr/>
            <p:nvPr/>
          </p:nvSpPr>
          <p:spPr>
            <a:xfrm>
              <a:off x="2432" y="0"/>
              <a:ext cx="807936" cy="609600"/>
            </a:xfrm>
            <a:custGeom>
              <a:avLst/>
              <a:gdLst/>
              <a:ahLst/>
              <a:cxnLst/>
              <a:rect l="l" t="t" r="r" b="b"/>
              <a:pathLst>
                <a:path w="807936" h="609600">
                  <a:moveTo>
                    <a:pt x="598459" y="0"/>
                  </a:moveTo>
                  <a:lnTo>
                    <a:pt x="6277" y="0"/>
                  </a:lnTo>
                  <a:cubicBezTo>
                    <a:pt x="4259" y="0"/>
                    <a:pt x="2364" y="970"/>
                    <a:pt x="1185" y="2607"/>
                  </a:cubicBezTo>
                  <a:cubicBezTo>
                    <a:pt x="5" y="4244"/>
                    <a:pt x="-316" y="6348"/>
                    <a:pt x="322" y="8262"/>
                  </a:cubicBezTo>
                  <a:lnTo>
                    <a:pt x="198014" y="601338"/>
                  </a:lnTo>
                  <a:cubicBezTo>
                    <a:pt x="199659" y="606272"/>
                    <a:pt x="204276" y="609600"/>
                    <a:pt x="209477" y="609600"/>
                  </a:cubicBezTo>
                  <a:lnTo>
                    <a:pt x="801659" y="609600"/>
                  </a:lnTo>
                  <a:cubicBezTo>
                    <a:pt x="803677" y="609600"/>
                    <a:pt x="805572" y="608630"/>
                    <a:pt x="806751" y="606993"/>
                  </a:cubicBezTo>
                  <a:cubicBezTo>
                    <a:pt x="807931" y="605357"/>
                    <a:pt x="808252" y="603252"/>
                    <a:pt x="807614" y="601338"/>
                  </a:cubicBezTo>
                  <a:lnTo>
                    <a:pt x="609922" y="8262"/>
                  </a:lnTo>
                  <a:cubicBezTo>
                    <a:pt x="608277" y="3328"/>
                    <a:pt x="603660" y="0"/>
                    <a:pt x="598459"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101600" y="-47625"/>
              <a:ext cx="609600" cy="657225"/>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342074">
            <a:off x="10224309" y="502770"/>
            <a:ext cx="17039829" cy="13909682"/>
            <a:chOff x="0" y="0"/>
            <a:chExt cx="812800" cy="663492"/>
          </a:xfrm>
        </p:grpSpPr>
        <p:sp>
          <p:nvSpPr>
            <p:cNvPr id="8" name="Freeform 8"/>
            <p:cNvSpPr/>
            <p:nvPr/>
          </p:nvSpPr>
          <p:spPr>
            <a:xfrm>
              <a:off x="0" y="0"/>
              <a:ext cx="812800" cy="663492"/>
            </a:xfrm>
            <a:custGeom>
              <a:avLst/>
              <a:gdLst/>
              <a:ahLst/>
              <a:cxnLst/>
              <a:rect l="l" t="t" r="r" b="b"/>
              <a:pathLst>
                <a:path w="812800" h="663492">
                  <a:moveTo>
                    <a:pt x="203200" y="0"/>
                  </a:moveTo>
                  <a:lnTo>
                    <a:pt x="812800" y="0"/>
                  </a:lnTo>
                  <a:lnTo>
                    <a:pt x="609600" y="663492"/>
                  </a:lnTo>
                  <a:lnTo>
                    <a:pt x="0" y="663492"/>
                  </a:lnTo>
                  <a:lnTo>
                    <a:pt x="203200" y="0"/>
                  </a:lnTo>
                  <a:close/>
                </a:path>
              </a:pathLst>
            </a:custGeom>
            <a:blipFill>
              <a:blip r:embed="rId4"/>
              <a:stretch>
                <a:fillRect t="-41934" b="-41934"/>
              </a:stretch>
            </a:blipFill>
          </p:spPr>
          <p:txBody>
            <a:bodyPr/>
            <a:lstStyle/>
            <a:p>
              <a:endParaRPr lang="en-US"/>
            </a:p>
          </p:txBody>
        </p:sp>
      </p:grpSp>
      <p:grpSp>
        <p:nvGrpSpPr>
          <p:cNvPr id="9" name="Group 9"/>
          <p:cNvGrpSpPr>
            <a:grpSpLocks noChangeAspect="1"/>
          </p:cNvGrpSpPr>
          <p:nvPr/>
        </p:nvGrpSpPr>
        <p:grpSpPr>
          <a:xfrm>
            <a:off x="13640435" y="851966"/>
            <a:ext cx="2701235" cy="5604223"/>
            <a:chOff x="0" y="0"/>
            <a:chExt cx="9182100" cy="19050000"/>
          </a:xfrm>
        </p:grpSpPr>
        <p:sp>
          <p:nvSpPr>
            <p:cNvPr id="10" name="Freeform 10"/>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5"/>
              <a:stretch>
                <a:fillRect l="-111423" r="-111423"/>
              </a:stretch>
            </a:blipFill>
          </p:spPr>
          <p:txBody>
            <a:bodyPr/>
            <a:lstStyle/>
            <a:p>
              <a:endParaRPr lang="en-US"/>
            </a:p>
          </p:txBody>
        </p:sp>
        <p:sp>
          <p:nvSpPr>
            <p:cNvPr id="11" name="Freeform 11"/>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grpSp>
        <p:nvGrpSpPr>
          <p:cNvPr id="12" name="Group 12"/>
          <p:cNvGrpSpPr>
            <a:grpSpLocks noChangeAspect="1"/>
          </p:cNvGrpSpPr>
          <p:nvPr/>
        </p:nvGrpSpPr>
        <p:grpSpPr>
          <a:xfrm>
            <a:off x="9873323" y="3654077"/>
            <a:ext cx="2701235" cy="5604223"/>
            <a:chOff x="0" y="0"/>
            <a:chExt cx="9182100" cy="19050000"/>
          </a:xfrm>
        </p:grpSpPr>
        <p:sp>
          <p:nvSpPr>
            <p:cNvPr id="13" name="Freeform 13"/>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7"/>
              <a:stretch>
                <a:fillRect l="-182239" r="-41213"/>
              </a:stretch>
            </a:blipFill>
          </p:spPr>
          <p:txBody>
            <a:bodyPr/>
            <a:lstStyle/>
            <a:p>
              <a:endParaRPr lang="en-US"/>
            </a:p>
          </p:txBody>
        </p:sp>
        <p:sp>
          <p:nvSpPr>
            <p:cNvPr id="14" name="Freeform 14"/>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sp>
        <p:nvSpPr>
          <p:cNvPr id="15" name="Freeform 15"/>
          <p:cNvSpPr/>
          <p:nvPr/>
        </p:nvSpPr>
        <p:spPr>
          <a:xfrm>
            <a:off x="11485613" y="3188970"/>
            <a:ext cx="6884598" cy="7200900"/>
          </a:xfrm>
          <a:custGeom>
            <a:avLst/>
            <a:gdLst/>
            <a:ahLst/>
            <a:cxnLst/>
            <a:rect l="l" t="t" r="r" b="b"/>
            <a:pathLst>
              <a:path w="6884598" h="7200900">
                <a:moveTo>
                  <a:pt x="0" y="0"/>
                </a:moveTo>
                <a:lnTo>
                  <a:pt x="6884599" y="0"/>
                </a:lnTo>
                <a:lnTo>
                  <a:pt x="6884599" y="7200900"/>
                </a:lnTo>
                <a:lnTo>
                  <a:pt x="0" y="7200900"/>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466242" y="5959768"/>
            <a:ext cx="2341613" cy="193183"/>
          </a:xfrm>
          <a:custGeom>
            <a:avLst/>
            <a:gdLst/>
            <a:ahLst/>
            <a:cxnLst/>
            <a:rect l="l" t="t" r="r" b="b"/>
            <a:pathLst>
              <a:path w="2341613" h="193183">
                <a:moveTo>
                  <a:pt x="0" y="0"/>
                </a:moveTo>
                <a:lnTo>
                  <a:pt x="2341613" y="0"/>
                </a:lnTo>
                <a:lnTo>
                  <a:pt x="2341613" y="193183"/>
                </a:lnTo>
                <a:lnTo>
                  <a:pt x="0" y="193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05528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28017" y="1572748"/>
            <a:ext cx="14394951" cy="8223115"/>
          </a:xfrm>
          <a:custGeom>
            <a:avLst/>
            <a:gdLst/>
            <a:ahLst/>
            <a:cxnLst/>
            <a:rect l="l" t="t" r="r" b="b"/>
            <a:pathLst>
              <a:path w="14394951" h="8223115">
                <a:moveTo>
                  <a:pt x="0" y="0"/>
                </a:moveTo>
                <a:lnTo>
                  <a:pt x="14394951" y="0"/>
                </a:lnTo>
                <a:lnTo>
                  <a:pt x="14394951" y="8223116"/>
                </a:lnTo>
                <a:lnTo>
                  <a:pt x="0" y="822311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0" y="0"/>
            <a:ext cx="18288000" cy="1515031"/>
            <a:chOff x="0" y="0"/>
            <a:chExt cx="4816593" cy="399020"/>
          </a:xfrm>
        </p:grpSpPr>
        <p:sp>
          <p:nvSpPr>
            <p:cNvPr id="5" name="Freeform 5"/>
            <p:cNvSpPr/>
            <p:nvPr/>
          </p:nvSpPr>
          <p:spPr>
            <a:xfrm>
              <a:off x="0" y="0"/>
              <a:ext cx="4816592" cy="399020"/>
            </a:xfrm>
            <a:custGeom>
              <a:avLst/>
              <a:gdLst/>
              <a:ahLst/>
              <a:cxnLst/>
              <a:rect l="l" t="t" r="r" b="b"/>
              <a:pathLst>
                <a:path w="4816592" h="399020">
                  <a:moveTo>
                    <a:pt x="0" y="0"/>
                  </a:moveTo>
                  <a:lnTo>
                    <a:pt x="4816592" y="0"/>
                  </a:lnTo>
                  <a:lnTo>
                    <a:pt x="4816592" y="399020"/>
                  </a:lnTo>
                  <a:lnTo>
                    <a:pt x="0" y="399020"/>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6" name="TextBox 6"/>
            <p:cNvSpPr txBox="1"/>
            <p:nvPr/>
          </p:nvSpPr>
          <p:spPr>
            <a:xfrm>
              <a:off x="0" y="-76200"/>
              <a:ext cx="4816593" cy="475220"/>
            </a:xfrm>
            <a:prstGeom prst="rect">
              <a:avLst/>
            </a:prstGeom>
          </p:spPr>
          <p:txBody>
            <a:bodyPr lIns="50800" tIns="50800" rIns="50800" bIns="50800" rtlCol="0" anchor="ctr"/>
            <a:lstStyle/>
            <a:p>
              <a:pPr algn="l">
                <a:lnSpc>
                  <a:spcPts val="4200"/>
                </a:lnSpc>
              </a:pPr>
              <a:endParaRPr/>
            </a:p>
          </p:txBody>
        </p:sp>
      </p:grpSp>
      <p:sp>
        <p:nvSpPr>
          <p:cNvPr id="7" name="Freeform 7"/>
          <p:cNvSpPr/>
          <p:nvPr/>
        </p:nvSpPr>
        <p:spPr>
          <a:xfrm>
            <a:off x="4097752" y="1574135"/>
            <a:ext cx="3427232" cy="4110171"/>
          </a:xfrm>
          <a:custGeom>
            <a:avLst/>
            <a:gdLst/>
            <a:ahLst/>
            <a:cxnLst/>
            <a:rect l="l" t="t" r="r" b="b"/>
            <a:pathLst>
              <a:path w="3427232" h="4110171">
                <a:moveTo>
                  <a:pt x="0" y="0"/>
                </a:moveTo>
                <a:lnTo>
                  <a:pt x="3427232" y="0"/>
                </a:lnTo>
                <a:lnTo>
                  <a:pt x="3427232" y="4110171"/>
                </a:lnTo>
                <a:lnTo>
                  <a:pt x="0" y="4110171"/>
                </a:lnTo>
                <a:lnTo>
                  <a:pt x="0" y="0"/>
                </a:lnTo>
                <a:close/>
              </a:path>
            </a:pathLst>
          </a:custGeom>
          <a:blipFill>
            <a:blip r:embed="rId5"/>
            <a:stretch>
              <a:fillRect l="-6160" t="-62063" r="-61671" b="-48813"/>
            </a:stretch>
          </a:blipFill>
          <a:ln w="38100" cap="sq">
            <a:solidFill>
              <a:srgbClr val="CB3127"/>
            </a:solidFill>
            <a:prstDash val="lgDash"/>
            <a:miter/>
          </a:ln>
        </p:spPr>
        <p:txBody>
          <a:bodyPr/>
          <a:lstStyle/>
          <a:p>
            <a:endParaRPr lang="en-US"/>
          </a:p>
        </p:txBody>
      </p:sp>
      <p:sp>
        <p:nvSpPr>
          <p:cNvPr id="8" name="Freeform 8"/>
          <p:cNvSpPr/>
          <p:nvPr/>
        </p:nvSpPr>
        <p:spPr>
          <a:xfrm>
            <a:off x="7839309" y="1574135"/>
            <a:ext cx="3421125" cy="4110171"/>
          </a:xfrm>
          <a:custGeom>
            <a:avLst/>
            <a:gdLst/>
            <a:ahLst/>
            <a:cxnLst/>
            <a:rect l="l" t="t" r="r" b="b"/>
            <a:pathLst>
              <a:path w="3421125" h="4110171">
                <a:moveTo>
                  <a:pt x="0" y="0"/>
                </a:moveTo>
                <a:lnTo>
                  <a:pt x="3421126" y="0"/>
                </a:lnTo>
                <a:lnTo>
                  <a:pt x="3421126" y="4110171"/>
                </a:lnTo>
                <a:lnTo>
                  <a:pt x="0" y="4110171"/>
                </a:lnTo>
                <a:lnTo>
                  <a:pt x="0" y="0"/>
                </a:lnTo>
                <a:close/>
              </a:path>
            </a:pathLst>
          </a:custGeom>
          <a:blipFill>
            <a:blip r:embed="rId5"/>
            <a:stretch>
              <a:fillRect l="-2479" t="-61143" r="-62118" b="-45300"/>
            </a:stretch>
          </a:blipFill>
          <a:ln w="38100" cap="sq">
            <a:solidFill>
              <a:srgbClr val="CB3127"/>
            </a:solidFill>
            <a:prstDash val="lgDash"/>
            <a:miter/>
          </a:ln>
        </p:spPr>
        <p:txBody>
          <a:bodyPr/>
          <a:lstStyle/>
          <a:p>
            <a:endParaRPr lang="en-US"/>
          </a:p>
        </p:txBody>
      </p:sp>
      <p:sp>
        <p:nvSpPr>
          <p:cNvPr id="9" name="Freeform 9"/>
          <p:cNvSpPr/>
          <p:nvPr/>
        </p:nvSpPr>
        <p:spPr>
          <a:xfrm>
            <a:off x="361342" y="1572748"/>
            <a:ext cx="3421125" cy="4110171"/>
          </a:xfrm>
          <a:custGeom>
            <a:avLst/>
            <a:gdLst/>
            <a:ahLst/>
            <a:cxnLst/>
            <a:rect l="l" t="t" r="r" b="b"/>
            <a:pathLst>
              <a:path w="3421125" h="4110171">
                <a:moveTo>
                  <a:pt x="0" y="0"/>
                </a:moveTo>
                <a:lnTo>
                  <a:pt x="3421126" y="0"/>
                </a:lnTo>
                <a:lnTo>
                  <a:pt x="3421126" y="4110172"/>
                </a:lnTo>
                <a:lnTo>
                  <a:pt x="0" y="4110172"/>
                </a:lnTo>
                <a:lnTo>
                  <a:pt x="0" y="0"/>
                </a:lnTo>
                <a:close/>
              </a:path>
            </a:pathLst>
          </a:custGeom>
          <a:blipFill>
            <a:blip r:embed="rId5"/>
            <a:stretch>
              <a:fillRect l="-2479" t="-61143" r="-62118" b="-45300"/>
            </a:stretch>
          </a:blipFill>
          <a:ln w="38100" cap="sq">
            <a:solidFill>
              <a:srgbClr val="CB3127"/>
            </a:solidFill>
            <a:prstDash val="lgDash"/>
            <a:miter/>
          </a:ln>
        </p:spPr>
        <p:txBody>
          <a:bodyPr/>
          <a:lstStyle/>
          <a:p>
            <a:endParaRPr lang="en-US"/>
          </a:p>
        </p:txBody>
      </p:sp>
      <p:sp>
        <p:nvSpPr>
          <p:cNvPr id="10" name="TextBox 10"/>
          <p:cNvSpPr txBox="1"/>
          <p:nvPr/>
        </p:nvSpPr>
        <p:spPr>
          <a:xfrm>
            <a:off x="11156794" y="5512856"/>
            <a:ext cx="6767030" cy="4225290"/>
          </a:xfrm>
          <a:prstGeom prst="rect">
            <a:avLst/>
          </a:prstGeom>
        </p:spPr>
        <p:txBody>
          <a:bodyPr lIns="0" tIns="0" rIns="0" bIns="0" rtlCol="0" anchor="t">
            <a:spAutoFit/>
          </a:bodyPr>
          <a:lstStyle/>
          <a:p>
            <a:pPr marL="453390" lvl="1" indent="-226695" algn="just">
              <a:lnSpc>
                <a:spcPts val="4200"/>
              </a:lnSpc>
              <a:buFont typeface="Arial"/>
              <a:buChar char="•"/>
            </a:pPr>
            <a:r>
              <a:rPr lang="en-US" sz="2100" b="1">
                <a:solidFill>
                  <a:srgbClr val="2B314D"/>
                </a:solidFill>
                <a:latin typeface="Arial Bold"/>
                <a:ea typeface="Arial Bold"/>
                <a:cs typeface="Arial Bold"/>
                <a:sym typeface="Arial Bold"/>
              </a:rPr>
              <a:t>Khó thở, Ho ra máu và Đau ngực</a:t>
            </a:r>
            <a:r>
              <a:rPr lang="en-US" sz="2100" u="none" strike="noStrike">
                <a:solidFill>
                  <a:srgbClr val="2B314D"/>
                </a:solidFill>
                <a:latin typeface="Arial"/>
                <a:ea typeface="Arial"/>
                <a:cs typeface="Arial"/>
                <a:sym typeface="Arial"/>
              </a:rPr>
              <a:t> có sự khác biệt rõ ràng nhất giữa các mức độ bệnh, tập trung chủ yếu ở nhóm mức bệnh nặng.</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Thở khò khè</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Ho khan</a:t>
            </a:r>
            <a:r>
              <a:rPr lang="en-US" sz="2100" u="none" strike="noStrike">
                <a:solidFill>
                  <a:srgbClr val="2B314D"/>
                </a:solidFill>
                <a:latin typeface="Arial"/>
                <a:ea typeface="Arial"/>
                <a:cs typeface="Arial"/>
                <a:sym typeface="Arial"/>
              </a:rPr>
              <a:t> đã có các điểm ở mức cao xuất hiện từ giai đoạn bệnh trung bình và tăng mạnh khi bệnh tiến triển.</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Cảm lạnh thường xuyên</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Ngáy</a:t>
            </a:r>
            <a:r>
              <a:rPr lang="en-US" sz="2100" u="none" strike="noStrike">
                <a:solidFill>
                  <a:srgbClr val="2B314D"/>
                </a:solidFill>
                <a:latin typeface="Arial"/>
                <a:ea typeface="Arial"/>
                <a:cs typeface="Arial"/>
                <a:sym typeface="Arial"/>
              </a:rPr>
              <a:t> ở cả 3 giai đoạn bệnh không quá chênh lệch</a:t>
            </a:r>
          </a:p>
        </p:txBody>
      </p:sp>
      <p:sp>
        <p:nvSpPr>
          <p:cNvPr id="11" name="TextBox 11"/>
          <p:cNvSpPr txBox="1"/>
          <p:nvPr/>
        </p:nvSpPr>
        <p:spPr>
          <a:xfrm>
            <a:off x="428017" y="322540"/>
            <a:ext cx="17259135" cy="869950"/>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23880"/>
                </a:solidFill>
                <a:latin typeface="Arial Bold"/>
                <a:ea typeface="Arial Bold"/>
                <a:cs typeface="Arial Bold"/>
                <a:sym typeface="Arial Bold"/>
              </a:rPr>
              <a:t>Các triệu chứng hô hấp, đặc biệt là ho ra máu, khó thở và đau ngực, là chỉ báo lâm sàng mạnh mẽ phản ánh trực tiếp mức độ tiến triển của ung thư phổi.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7414132" y="-100584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66242" y="1610778"/>
            <a:ext cx="7827150" cy="2909184"/>
          </a:xfrm>
          <a:prstGeom prst="rect">
            <a:avLst/>
          </a:prstGeom>
        </p:spPr>
        <p:txBody>
          <a:bodyPr lIns="0" tIns="0" rIns="0" bIns="0" rtlCol="0" anchor="t">
            <a:spAutoFit/>
          </a:bodyPr>
          <a:lstStyle/>
          <a:p>
            <a:pPr algn="l">
              <a:lnSpc>
                <a:spcPts val="7651"/>
              </a:lnSpc>
            </a:pPr>
            <a:r>
              <a:rPr lang="en-US" sz="5465" b="1">
                <a:solidFill>
                  <a:srgbClr val="4575A6"/>
                </a:solidFill>
                <a:latin typeface="Arial Bold"/>
                <a:ea typeface="Arial Bold"/>
                <a:cs typeface="Arial Bold"/>
                <a:sym typeface="Arial Bold"/>
              </a:rPr>
              <a:t>PHÂN TÍCH MỨC ĐỘ BỆNH THEO TRIỆU CHỨNG TOÀN THÂN</a:t>
            </a:r>
          </a:p>
        </p:txBody>
      </p:sp>
      <p:grpSp>
        <p:nvGrpSpPr>
          <p:cNvPr id="4" name="Group 4"/>
          <p:cNvGrpSpPr/>
          <p:nvPr/>
        </p:nvGrpSpPr>
        <p:grpSpPr>
          <a:xfrm rot="3493449">
            <a:off x="3474022" y="5744003"/>
            <a:ext cx="22224771" cy="16668578"/>
            <a:chOff x="0" y="0"/>
            <a:chExt cx="812800" cy="609600"/>
          </a:xfrm>
        </p:grpSpPr>
        <p:sp>
          <p:nvSpPr>
            <p:cNvPr id="5" name="Freeform 5"/>
            <p:cNvSpPr/>
            <p:nvPr/>
          </p:nvSpPr>
          <p:spPr>
            <a:xfrm>
              <a:off x="2432" y="0"/>
              <a:ext cx="807936" cy="609600"/>
            </a:xfrm>
            <a:custGeom>
              <a:avLst/>
              <a:gdLst/>
              <a:ahLst/>
              <a:cxnLst/>
              <a:rect l="l" t="t" r="r" b="b"/>
              <a:pathLst>
                <a:path w="807936" h="609600">
                  <a:moveTo>
                    <a:pt x="598459" y="0"/>
                  </a:moveTo>
                  <a:lnTo>
                    <a:pt x="6277" y="0"/>
                  </a:lnTo>
                  <a:cubicBezTo>
                    <a:pt x="4259" y="0"/>
                    <a:pt x="2364" y="970"/>
                    <a:pt x="1185" y="2607"/>
                  </a:cubicBezTo>
                  <a:cubicBezTo>
                    <a:pt x="5" y="4244"/>
                    <a:pt x="-316" y="6348"/>
                    <a:pt x="322" y="8262"/>
                  </a:cubicBezTo>
                  <a:lnTo>
                    <a:pt x="198014" y="601338"/>
                  </a:lnTo>
                  <a:cubicBezTo>
                    <a:pt x="199659" y="606272"/>
                    <a:pt x="204276" y="609600"/>
                    <a:pt x="209477" y="609600"/>
                  </a:cubicBezTo>
                  <a:lnTo>
                    <a:pt x="801659" y="609600"/>
                  </a:lnTo>
                  <a:cubicBezTo>
                    <a:pt x="803677" y="609600"/>
                    <a:pt x="805572" y="608630"/>
                    <a:pt x="806751" y="606993"/>
                  </a:cubicBezTo>
                  <a:cubicBezTo>
                    <a:pt x="807931" y="605357"/>
                    <a:pt x="808252" y="603252"/>
                    <a:pt x="807614" y="601338"/>
                  </a:cubicBezTo>
                  <a:lnTo>
                    <a:pt x="609922" y="8262"/>
                  </a:lnTo>
                  <a:cubicBezTo>
                    <a:pt x="608277" y="3328"/>
                    <a:pt x="603660" y="0"/>
                    <a:pt x="598459"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6" name="TextBox 6"/>
            <p:cNvSpPr txBox="1"/>
            <p:nvPr/>
          </p:nvSpPr>
          <p:spPr>
            <a:xfrm>
              <a:off x="101600" y="-47625"/>
              <a:ext cx="609600" cy="657225"/>
            </a:xfrm>
            <a:prstGeom prst="rect">
              <a:avLst/>
            </a:prstGeom>
          </p:spPr>
          <p:txBody>
            <a:bodyPr lIns="50800" tIns="50800" rIns="50800" bIns="50800" rtlCol="0" anchor="ctr"/>
            <a:lstStyle/>
            <a:p>
              <a:pPr algn="ctr">
                <a:lnSpc>
                  <a:spcPts val="3639"/>
                </a:lnSpc>
              </a:pPr>
              <a:endParaRPr/>
            </a:p>
          </p:txBody>
        </p:sp>
      </p:grpSp>
      <p:grpSp>
        <p:nvGrpSpPr>
          <p:cNvPr id="7" name="Group 7"/>
          <p:cNvGrpSpPr/>
          <p:nvPr/>
        </p:nvGrpSpPr>
        <p:grpSpPr>
          <a:xfrm rot="1342074">
            <a:off x="10224309" y="502770"/>
            <a:ext cx="17039829" cy="13909682"/>
            <a:chOff x="0" y="0"/>
            <a:chExt cx="812800" cy="663492"/>
          </a:xfrm>
        </p:grpSpPr>
        <p:sp>
          <p:nvSpPr>
            <p:cNvPr id="8" name="Freeform 8"/>
            <p:cNvSpPr/>
            <p:nvPr/>
          </p:nvSpPr>
          <p:spPr>
            <a:xfrm>
              <a:off x="0" y="0"/>
              <a:ext cx="812800" cy="663492"/>
            </a:xfrm>
            <a:custGeom>
              <a:avLst/>
              <a:gdLst/>
              <a:ahLst/>
              <a:cxnLst/>
              <a:rect l="l" t="t" r="r" b="b"/>
              <a:pathLst>
                <a:path w="812800" h="663492">
                  <a:moveTo>
                    <a:pt x="203200" y="0"/>
                  </a:moveTo>
                  <a:lnTo>
                    <a:pt x="812800" y="0"/>
                  </a:lnTo>
                  <a:lnTo>
                    <a:pt x="609600" y="663492"/>
                  </a:lnTo>
                  <a:lnTo>
                    <a:pt x="0" y="663492"/>
                  </a:lnTo>
                  <a:lnTo>
                    <a:pt x="203200" y="0"/>
                  </a:lnTo>
                  <a:close/>
                </a:path>
              </a:pathLst>
            </a:custGeom>
            <a:blipFill>
              <a:blip r:embed="rId4"/>
              <a:stretch>
                <a:fillRect t="-41934" b="-41934"/>
              </a:stretch>
            </a:blipFill>
          </p:spPr>
          <p:txBody>
            <a:bodyPr/>
            <a:lstStyle/>
            <a:p>
              <a:endParaRPr lang="en-US"/>
            </a:p>
          </p:txBody>
        </p:sp>
      </p:grpSp>
      <p:grpSp>
        <p:nvGrpSpPr>
          <p:cNvPr id="9" name="Group 9"/>
          <p:cNvGrpSpPr>
            <a:grpSpLocks noChangeAspect="1"/>
          </p:cNvGrpSpPr>
          <p:nvPr/>
        </p:nvGrpSpPr>
        <p:grpSpPr>
          <a:xfrm>
            <a:off x="13640435" y="851966"/>
            <a:ext cx="2701235" cy="5604223"/>
            <a:chOff x="0" y="0"/>
            <a:chExt cx="9182100" cy="19050000"/>
          </a:xfrm>
        </p:grpSpPr>
        <p:sp>
          <p:nvSpPr>
            <p:cNvPr id="10" name="Freeform 10"/>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5"/>
              <a:stretch>
                <a:fillRect l="-111423" r="-111423"/>
              </a:stretch>
            </a:blipFill>
          </p:spPr>
          <p:txBody>
            <a:bodyPr/>
            <a:lstStyle/>
            <a:p>
              <a:endParaRPr lang="en-US"/>
            </a:p>
          </p:txBody>
        </p:sp>
        <p:sp>
          <p:nvSpPr>
            <p:cNvPr id="11" name="Freeform 11"/>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grpSp>
        <p:nvGrpSpPr>
          <p:cNvPr id="12" name="Group 12"/>
          <p:cNvGrpSpPr>
            <a:grpSpLocks noChangeAspect="1"/>
          </p:cNvGrpSpPr>
          <p:nvPr/>
        </p:nvGrpSpPr>
        <p:grpSpPr>
          <a:xfrm>
            <a:off x="9873323" y="3654077"/>
            <a:ext cx="2701235" cy="5604223"/>
            <a:chOff x="0" y="0"/>
            <a:chExt cx="9182100" cy="19050000"/>
          </a:xfrm>
        </p:grpSpPr>
        <p:sp>
          <p:nvSpPr>
            <p:cNvPr id="13" name="Freeform 13"/>
            <p:cNvSpPr/>
            <p:nvPr/>
          </p:nvSpPr>
          <p:spPr>
            <a:xfrm>
              <a:off x="395859" y="240665"/>
              <a:ext cx="8381619" cy="18062447"/>
            </a:xfrm>
            <a:custGeom>
              <a:avLst/>
              <a:gdLst/>
              <a:ahLst/>
              <a:cxnLst/>
              <a:rect l="l" t="t" r="r" b="b"/>
              <a:pathLst>
                <a:path w="8381619" h="18062447">
                  <a:moveTo>
                    <a:pt x="7301738" y="18062447"/>
                  </a:moveTo>
                  <a:lnTo>
                    <a:pt x="1080008" y="18062447"/>
                  </a:lnTo>
                  <a:cubicBezTo>
                    <a:pt x="483489" y="18062447"/>
                    <a:pt x="0" y="17578832"/>
                    <a:pt x="0" y="16982439"/>
                  </a:cubicBezTo>
                  <a:lnTo>
                    <a:pt x="0" y="1082675"/>
                  </a:lnTo>
                  <a:cubicBezTo>
                    <a:pt x="0" y="484759"/>
                    <a:pt x="484759" y="0"/>
                    <a:pt x="1082675" y="0"/>
                  </a:cubicBezTo>
                  <a:lnTo>
                    <a:pt x="7299071" y="0"/>
                  </a:lnTo>
                  <a:cubicBezTo>
                    <a:pt x="7896988" y="0"/>
                    <a:pt x="8381619" y="484759"/>
                    <a:pt x="8381619" y="1082548"/>
                  </a:cubicBezTo>
                  <a:lnTo>
                    <a:pt x="8381619" y="16982439"/>
                  </a:lnTo>
                  <a:cubicBezTo>
                    <a:pt x="8381873" y="17578959"/>
                    <a:pt x="7898384" y="18062447"/>
                    <a:pt x="7301738" y="18062447"/>
                  </a:cubicBezTo>
                  <a:close/>
                </a:path>
              </a:pathLst>
            </a:custGeom>
            <a:blipFill>
              <a:blip r:embed="rId7"/>
              <a:stretch>
                <a:fillRect l="-182239" r="-41213"/>
              </a:stretch>
            </a:blipFill>
          </p:spPr>
          <p:txBody>
            <a:bodyPr/>
            <a:lstStyle/>
            <a:p>
              <a:endParaRPr lang="en-US"/>
            </a:p>
          </p:txBody>
        </p:sp>
        <p:sp>
          <p:nvSpPr>
            <p:cNvPr id="14" name="Freeform 14"/>
            <p:cNvSpPr/>
            <p:nvPr/>
          </p:nvSpPr>
          <p:spPr>
            <a:xfrm>
              <a:off x="0" y="0"/>
              <a:ext cx="9182100" cy="19050000"/>
            </a:xfrm>
            <a:custGeom>
              <a:avLst/>
              <a:gdLst/>
              <a:ahLst/>
              <a:cxnLst/>
              <a:rect l="l" t="t" r="r" b="b"/>
              <a:pathLst>
                <a:path w="9182100" h="19050000">
                  <a:moveTo>
                    <a:pt x="9182100" y="0"/>
                  </a:moveTo>
                  <a:lnTo>
                    <a:pt x="9182100" y="19050000"/>
                  </a:lnTo>
                  <a:lnTo>
                    <a:pt x="0" y="19050000"/>
                  </a:lnTo>
                  <a:lnTo>
                    <a:pt x="0" y="0"/>
                  </a:lnTo>
                  <a:lnTo>
                    <a:pt x="9182100" y="0"/>
                  </a:lnTo>
                  <a:close/>
                </a:path>
              </a:pathLst>
            </a:custGeom>
            <a:blipFill>
              <a:blip r:embed="rId6"/>
              <a:stretch>
                <a:fillRect t="-208" b="-208"/>
              </a:stretch>
            </a:blipFill>
          </p:spPr>
          <p:txBody>
            <a:bodyPr/>
            <a:lstStyle/>
            <a:p>
              <a:endParaRPr lang="en-US"/>
            </a:p>
          </p:txBody>
        </p:sp>
      </p:grpSp>
      <p:sp>
        <p:nvSpPr>
          <p:cNvPr id="15" name="Freeform 15"/>
          <p:cNvSpPr/>
          <p:nvPr/>
        </p:nvSpPr>
        <p:spPr>
          <a:xfrm>
            <a:off x="11485613" y="3188970"/>
            <a:ext cx="6884598" cy="7200900"/>
          </a:xfrm>
          <a:custGeom>
            <a:avLst/>
            <a:gdLst/>
            <a:ahLst/>
            <a:cxnLst/>
            <a:rect l="l" t="t" r="r" b="b"/>
            <a:pathLst>
              <a:path w="6884598" h="7200900">
                <a:moveTo>
                  <a:pt x="0" y="0"/>
                </a:moveTo>
                <a:lnTo>
                  <a:pt x="6884599" y="0"/>
                </a:lnTo>
                <a:lnTo>
                  <a:pt x="6884599" y="7200900"/>
                </a:lnTo>
                <a:lnTo>
                  <a:pt x="0" y="7200900"/>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466242" y="4950317"/>
            <a:ext cx="2341613" cy="193183"/>
          </a:xfrm>
          <a:custGeom>
            <a:avLst/>
            <a:gdLst/>
            <a:ahLst/>
            <a:cxnLst/>
            <a:rect l="l" t="t" r="r" b="b"/>
            <a:pathLst>
              <a:path w="2341613" h="193183">
                <a:moveTo>
                  <a:pt x="0" y="0"/>
                </a:moveTo>
                <a:lnTo>
                  <a:pt x="2341613" y="0"/>
                </a:lnTo>
                <a:lnTo>
                  <a:pt x="2341613" y="193183"/>
                </a:lnTo>
                <a:lnTo>
                  <a:pt x="0" y="1931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244627"/>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1572181"/>
            <a:chOff x="0" y="0"/>
            <a:chExt cx="4816593" cy="414072"/>
          </a:xfrm>
        </p:grpSpPr>
        <p:sp>
          <p:nvSpPr>
            <p:cNvPr id="4" name="Freeform 4"/>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5" name="TextBox 5"/>
            <p:cNvSpPr txBox="1"/>
            <p:nvPr/>
          </p:nvSpPr>
          <p:spPr>
            <a:xfrm>
              <a:off x="0" y="-76200"/>
              <a:ext cx="4816593" cy="490272"/>
            </a:xfrm>
            <a:prstGeom prst="rect">
              <a:avLst/>
            </a:prstGeom>
          </p:spPr>
          <p:txBody>
            <a:bodyPr lIns="50800" tIns="50800" rIns="50800" bIns="50800" rtlCol="0" anchor="ctr"/>
            <a:lstStyle/>
            <a:p>
              <a:pPr algn="l">
                <a:lnSpc>
                  <a:spcPts val="4200"/>
                </a:lnSpc>
              </a:pPr>
              <a:endParaRPr/>
            </a:p>
          </p:txBody>
        </p:sp>
      </p:grpSp>
      <p:sp>
        <p:nvSpPr>
          <p:cNvPr id="6" name="Freeform 6"/>
          <p:cNvSpPr/>
          <p:nvPr/>
        </p:nvSpPr>
        <p:spPr>
          <a:xfrm>
            <a:off x="1594556" y="1677287"/>
            <a:ext cx="15098889" cy="4624035"/>
          </a:xfrm>
          <a:custGeom>
            <a:avLst/>
            <a:gdLst/>
            <a:ahLst/>
            <a:cxnLst/>
            <a:rect l="l" t="t" r="r" b="b"/>
            <a:pathLst>
              <a:path w="15098889" h="4624035">
                <a:moveTo>
                  <a:pt x="0" y="0"/>
                </a:moveTo>
                <a:lnTo>
                  <a:pt x="15098888" y="0"/>
                </a:lnTo>
                <a:lnTo>
                  <a:pt x="15098888" y="4624034"/>
                </a:lnTo>
                <a:lnTo>
                  <a:pt x="0" y="462403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13455" y="103465"/>
            <a:ext cx="18061091" cy="1308100"/>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23880"/>
                </a:solidFill>
                <a:latin typeface="Arial Bold"/>
                <a:ea typeface="Arial Bold"/>
                <a:cs typeface="Arial Bold"/>
                <a:sym typeface="Arial Bold"/>
              </a:rPr>
              <a:t>Triệu chứng toàn thân phản ánh mức độ ảnh hưởng toàn thân của ung thư phổi, trong đó, sụt cân và mệt mỏi là những dấu hiệu phổ biến và tăng rõ rệt ở nhóm ung thư nặng, trong khi ngón tay dùi trống tuy ít gặp hơn nhưng mang giá trị gợi ý lâm sàng cao.</a:t>
            </a:r>
          </a:p>
        </p:txBody>
      </p:sp>
      <p:sp>
        <p:nvSpPr>
          <p:cNvPr id="8" name="TextBox 8"/>
          <p:cNvSpPr txBox="1"/>
          <p:nvPr/>
        </p:nvSpPr>
        <p:spPr>
          <a:xfrm>
            <a:off x="855515" y="6234977"/>
            <a:ext cx="17082489" cy="3158490"/>
          </a:xfrm>
          <a:prstGeom prst="rect">
            <a:avLst/>
          </a:prstGeom>
        </p:spPr>
        <p:txBody>
          <a:bodyPr lIns="0" tIns="0" rIns="0" bIns="0" rtlCol="0" anchor="t">
            <a:spAutoFit/>
          </a:bodyPr>
          <a:lstStyle/>
          <a:p>
            <a:pPr marL="453390" lvl="1" indent="-226695" algn="l">
              <a:lnSpc>
                <a:spcPts val="4200"/>
              </a:lnSpc>
              <a:buFont typeface="Arial"/>
              <a:buChar char="•"/>
            </a:pPr>
            <a:r>
              <a:rPr lang="en-US" sz="2100" b="1">
                <a:solidFill>
                  <a:srgbClr val="2B314D"/>
                </a:solidFill>
                <a:latin typeface="Arial Bold"/>
                <a:ea typeface="Arial Bold"/>
                <a:cs typeface="Arial Bold"/>
                <a:sym typeface="Arial Bold"/>
              </a:rPr>
              <a:t>Mệt mỏ</a:t>
            </a:r>
            <a:r>
              <a:rPr lang="en-US" sz="2100" b="1" u="none" strike="noStrike">
                <a:solidFill>
                  <a:srgbClr val="2B314D"/>
                </a:solidFill>
                <a:latin typeface="Arial Bold"/>
                <a:ea typeface="Arial Bold"/>
                <a:cs typeface="Arial Bold"/>
                <a:sym typeface="Arial Bold"/>
              </a:rPr>
              <a:t>i</a:t>
            </a:r>
            <a:r>
              <a:rPr lang="en-US" sz="2100" u="none" strike="noStrike">
                <a:solidFill>
                  <a:srgbClr val="2B314D"/>
                </a:solidFill>
                <a:latin typeface="Arial"/>
                <a:ea typeface="Arial"/>
                <a:cs typeface="Arial"/>
                <a:sym typeface="Arial"/>
              </a:rPr>
              <a:t> là triệu chứng toàn thân nổi bật nhất, tập trung chủ yếu ở nhóm giai đoạn bệnh nặng.</a:t>
            </a:r>
          </a:p>
          <a:p>
            <a:pPr marL="453390" lvl="1" indent="-226695" algn="l">
              <a:lnSpc>
                <a:spcPts val="4200"/>
              </a:lnSpc>
              <a:buFont typeface="Arial"/>
              <a:buChar char="•"/>
            </a:pPr>
            <a:r>
              <a:rPr lang="en-US" sz="2100" b="1" u="none" strike="noStrike">
                <a:solidFill>
                  <a:srgbClr val="2B314D"/>
                </a:solidFill>
                <a:latin typeface="Arial Bold"/>
                <a:ea typeface="Arial Bold"/>
                <a:cs typeface="Arial Bold"/>
                <a:sym typeface="Arial Bold"/>
              </a:rPr>
              <a:t>Sụt cân</a:t>
            </a:r>
            <a:r>
              <a:rPr lang="en-US" sz="2100" u="none" strike="noStrike">
                <a:solidFill>
                  <a:srgbClr val="2B314D"/>
                </a:solidFill>
                <a:latin typeface="Arial"/>
                <a:ea typeface="Arial"/>
                <a:cs typeface="Arial"/>
                <a:sym typeface="Arial"/>
              </a:rPr>
              <a:t> chủ yếu ở giai đoạn nặng và nhẹ</a:t>
            </a:r>
          </a:p>
          <a:p>
            <a:pPr marL="453390" lvl="1" indent="-226695" algn="l">
              <a:lnSpc>
                <a:spcPts val="4200"/>
              </a:lnSpc>
              <a:buFont typeface="Arial"/>
              <a:buChar char="•"/>
            </a:pPr>
            <a:r>
              <a:rPr lang="en-US" sz="2100" b="1" u="none" strike="noStrike">
                <a:solidFill>
                  <a:srgbClr val="2B314D"/>
                </a:solidFill>
                <a:latin typeface="Arial Bold"/>
                <a:ea typeface="Arial Bold"/>
                <a:cs typeface="Arial Bold"/>
                <a:sym typeface="Arial Bold"/>
              </a:rPr>
              <a:t>Ngón tay dùi trống</a:t>
            </a:r>
            <a:r>
              <a:rPr lang="en-US" sz="2100" u="none" strike="noStrike">
                <a:solidFill>
                  <a:srgbClr val="2B314D"/>
                </a:solidFill>
                <a:latin typeface="Arial"/>
                <a:ea typeface="Arial"/>
                <a:cs typeface="Arial"/>
                <a:sym typeface="Arial"/>
              </a:rPr>
              <a:t> xuất hiện rõ rệt ở giai đoạn bệnh nặng và hiếm gặp ở giai đoạn nhẹ, mang tính dấu hiệu lâm sàng đặc trưng của bệnh phổi mạn và ung thư phổi lâu ngày.</a:t>
            </a:r>
          </a:p>
          <a:p>
            <a:pPr marL="453390" lvl="1" indent="-226695" algn="l">
              <a:lnSpc>
                <a:spcPts val="4200"/>
              </a:lnSpc>
              <a:buFont typeface="Arial"/>
              <a:buChar char="•"/>
            </a:pPr>
            <a:r>
              <a:rPr lang="en-US" sz="2100" b="1" u="none" strike="noStrike">
                <a:solidFill>
                  <a:srgbClr val="2B314D"/>
                </a:solidFill>
                <a:latin typeface="Arial Bold"/>
                <a:ea typeface="Arial Bold"/>
                <a:cs typeface="Arial Bold"/>
                <a:sym typeface="Arial Bold"/>
              </a:rPr>
              <a:t>Khó nuốt</a:t>
            </a:r>
            <a:r>
              <a:rPr lang="en-US" sz="2100" u="none" strike="noStrike">
                <a:solidFill>
                  <a:srgbClr val="2B314D"/>
                </a:solidFill>
                <a:latin typeface="Arial"/>
                <a:ea typeface="Arial"/>
                <a:cs typeface="Arial"/>
                <a:sym typeface="Arial"/>
              </a:rPr>
              <a:t> có xu hướng tăng theo mức độ bệnh nhưng độ phân biệt không quá mạnh, cho thấy đây không phải triệu chứng đặc trưng của ung thư phổi.</a:t>
            </a:r>
          </a:p>
        </p:txBody>
      </p:sp>
      <p:sp>
        <p:nvSpPr>
          <p:cNvPr id="9" name="Freeform 9"/>
          <p:cNvSpPr/>
          <p:nvPr/>
        </p:nvSpPr>
        <p:spPr>
          <a:xfrm>
            <a:off x="1594556" y="1677287"/>
            <a:ext cx="3600188" cy="4729140"/>
          </a:xfrm>
          <a:custGeom>
            <a:avLst/>
            <a:gdLst/>
            <a:ahLst/>
            <a:cxnLst/>
            <a:rect l="l" t="t" r="r" b="b"/>
            <a:pathLst>
              <a:path w="3600188" h="4729140">
                <a:moveTo>
                  <a:pt x="0" y="0"/>
                </a:moveTo>
                <a:lnTo>
                  <a:pt x="3600188" y="0"/>
                </a:lnTo>
                <a:lnTo>
                  <a:pt x="3600188" y="4729140"/>
                </a:lnTo>
                <a:lnTo>
                  <a:pt x="0" y="4729140"/>
                </a:lnTo>
                <a:lnTo>
                  <a:pt x="0" y="0"/>
                </a:lnTo>
                <a:close/>
              </a:path>
            </a:pathLst>
          </a:custGeom>
          <a:blipFill>
            <a:blip r:embed="rId5"/>
            <a:stretch>
              <a:fillRect l="-2356" t="-53141" r="-54055" b="-26283"/>
            </a:stretch>
          </a:blipFill>
          <a:ln w="38100" cap="sq">
            <a:solidFill>
              <a:srgbClr val="CB3127"/>
            </a:solidFill>
            <a:prstDash val="lgDash"/>
            <a:miter/>
          </a:ln>
        </p:spPr>
        <p:txBody>
          <a:bodyPr/>
          <a:lstStyle/>
          <a:p>
            <a:endParaRPr lang="en-US"/>
          </a:p>
        </p:txBody>
      </p:sp>
      <p:sp>
        <p:nvSpPr>
          <p:cNvPr id="10" name="Freeform 10"/>
          <p:cNvSpPr/>
          <p:nvPr/>
        </p:nvSpPr>
        <p:spPr>
          <a:xfrm>
            <a:off x="5543812" y="1677287"/>
            <a:ext cx="3600188" cy="4729140"/>
          </a:xfrm>
          <a:custGeom>
            <a:avLst/>
            <a:gdLst/>
            <a:ahLst/>
            <a:cxnLst/>
            <a:rect l="l" t="t" r="r" b="b"/>
            <a:pathLst>
              <a:path w="3600188" h="4729140">
                <a:moveTo>
                  <a:pt x="0" y="0"/>
                </a:moveTo>
                <a:lnTo>
                  <a:pt x="3600188" y="0"/>
                </a:lnTo>
                <a:lnTo>
                  <a:pt x="3600188" y="4729140"/>
                </a:lnTo>
                <a:lnTo>
                  <a:pt x="0" y="4729140"/>
                </a:lnTo>
                <a:lnTo>
                  <a:pt x="0" y="0"/>
                </a:lnTo>
                <a:close/>
              </a:path>
            </a:pathLst>
          </a:custGeom>
          <a:blipFill>
            <a:blip r:embed="rId5"/>
            <a:stretch>
              <a:fillRect l="-2356" t="-53141" r="-54055" b="-26283"/>
            </a:stretch>
          </a:blipFill>
          <a:ln w="38100" cap="sq">
            <a:solidFill>
              <a:srgbClr val="CB3127"/>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66833"/>
            </a:stretch>
          </a:blipFill>
        </p:spPr>
        <p:txBody>
          <a:bodyPr/>
          <a:lstStyle/>
          <a:p>
            <a:endParaRPr lang="en-US"/>
          </a:p>
        </p:txBody>
      </p:sp>
      <p:sp>
        <p:nvSpPr>
          <p:cNvPr id="3" name="Freeform 3"/>
          <p:cNvSpPr/>
          <p:nvPr/>
        </p:nvSpPr>
        <p:spPr>
          <a:xfrm rot="6673934" flipH="1">
            <a:off x="524797" y="-1243267"/>
            <a:ext cx="3721250" cy="6002016"/>
          </a:xfrm>
          <a:custGeom>
            <a:avLst/>
            <a:gdLst/>
            <a:ahLst/>
            <a:cxnLst/>
            <a:rect l="l" t="t" r="r" b="b"/>
            <a:pathLst>
              <a:path w="3721250" h="6002016">
                <a:moveTo>
                  <a:pt x="3721249" y="0"/>
                </a:moveTo>
                <a:lnTo>
                  <a:pt x="0" y="0"/>
                </a:lnTo>
                <a:lnTo>
                  <a:pt x="0" y="6002016"/>
                </a:lnTo>
                <a:lnTo>
                  <a:pt x="3721249" y="6002016"/>
                </a:lnTo>
                <a:lnTo>
                  <a:pt x="372124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64236" y="1028700"/>
            <a:ext cx="5910416" cy="59104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2566" r="-7527"/>
              </a:stretch>
            </a:blipFill>
          </p:spPr>
          <p:txBody>
            <a:bodyPr/>
            <a:lstStyle/>
            <a:p>
              <a:endParaRPr lang="en-US"/>
            </a:p>
          </p:txBody>
        </p:sp>
      </p:grpSp>
      <p:sp>
        <p:nvSpPr>
          <p:cNvPr id="6" name="Freeform 6"/>
          <p:cNvSpPr/>
          <p:nvPr/>
        </p:nvSpPr>
        <p:spPr>
          <a:xfrm>
            <a:off x="0" y="5748433"/>
            <a:ext cx="18288000" cy="7019734"/>
          </a:xfrm>
          <a:custGeom>
            <a:avLst/>
            <a:gdLst/>
            <a:ahLst/>
            <a:cxnLst/>
            <a:rect l="l" t="t" r="r" b="b"/>
            <a:pathLst>
              <a:path w="18288000" h="7019734">
                <a:moveTo>
                  <a:pt x="0" y="0"/>
                </a:moveTo>
                <a:lnTo>
                  <a:pt x="18288000" y="0"/>
                </a:lnTo>
                <a:lnTo>
                  <a:pt x="18288000" y="7019734"/>
                </a:lnTo>
                <a:lnTo>
                  <a:pt x="0" y="7019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7359923" y="3232153"/>
            <a:ext cx="7576391" cy="2290445"/>
          </a:xfrm>
          <a:prstGeom prst="rect">
            <a:avLst/>
          </a:prstGeom>
        </p:spPr>
        <p:txBody>
          <a:bodyPr lIns="0" tIns="0" rIns="0" bIns="0" rtlCol="0" anchor="t">
            <a:spAutoFit/>
          </a:bodyPr>
          <a:lstStyle/>
          <a:p>
            <a:pPr marL="0" lvl="0" indent="0" algn="l">
              <a:lnSpc>
                <a:spcPts val="5739"/>
              </a:lnSpc>
              <a:spcBef>
                <a:spcPct val="0"/>
              </a:spcBef>
            </a:pPr>
            <a:r>
              <a:rPr lang="en-US" sz="6999" b="1" u="none" strike="noStrike">
                <a:solidFill>
                  <a:srgbClr val="4575A6"/>
                </a:solidFill>
                <a:latin typeface="Arial Bold"/>
                <a:ea typeface="Arial Bold"/>
                <a:cs typeface="Arial Bold"/>
                <a:sym typeface="Arial Bold"/>
              </a:rPr>
              <a:t>KẾT LUẬN &amp; </a:t>
            </a:r>
          </a:p>
          <a:p>
            <a:pPr marL="0" lvl="0" indent="0" algn="l">
              <a:lnSpc>
                <a:spcPts val="5739"/>
              </a:lnSpc>
              <a:spcBef>
                <a:spcPct val="0"/>
              </a:spcBef>
            </a:pPr>
            <a:endParaRPr lang="en-US" sz="6999" b="1" u="none" strike="noStrike">
              <a:solidFill>
                <a:srgbClr val="4575A6"/>
              </a:solidFill>
              <a:latin typeface="Arial Bold"/>
              <a:ea typeface="Arial Bold"/>
              <a:cs typeface="Arial Bold"/>
              <a:sym typeface="Arial Bold"/>
            </a:endParaRPr>
          </a:p>
          <a:p>
            <a:pPr marL="0" lvl="0" indent="0" algn="l">
              <a:lnSpc>
                <a:spcPts val="5739"/>
              </a:lnSpc>
              <a:spcBef>
                <a:spcPct val="0"/>
              </a:spcBef>
            </a:pPr>
            <a:r>
              <a:rPr lang="en-US" sz="6999" b="1" u="none" strike="noStrike">
                <a:solidFill>
                  <a:srgbClr val="4575A6"/>
                </a:solidFill>
                <a:latin typeface="Arial Bold"/>
                <a:ea typeface="Arial Bold"/>
                <a:cs typeface="Arial Bold"/>
                <a:sym typeface="Arial Bold"/>
              </a:rPr>
              <a:t>KHUYẾN NGHỊ</a:t>
            </a:r>
          </a:p>
        </p:txBody>
      </p:sp>
      <p:sp>
        <p:nvSpPr>
          <p:cNvPr id="8" name="Freeform 8"/>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96653" y="2076122"/>
            <a:ext cx="9239625" cy="4924592"/>
          </a:xfrm>
          <a:custGeom>
            <a:avLst/>
            <a:gdLst/>
            <a:ahLst/>
            <a:cxnLst/>
            <a:rect l="l" t="t" r="r" b="b"/>
            <a:pathLst>
              <a:path w="9239625" h="4924592">
                <a:moveTo>
                  <a:pt x="0" y="0"/>
                </a:moveTo>
                <a:lnTo>
                  <a:pt x="9239625" y="0"/>
                </a:lnTo>
                <a:lnTo>
                  <a:pt x="9239625" y="4924592"/>
                </a:lnTo>
                <a:lnTo>
                  <a:pt x="0" y="4924592"/>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9960640" y="2133950"/>
            <a:ext cx="7783913" cy="5292090"/>
          </a:xfrm>
          <a:prstGeom prst="rect">
            <a:avLst/>
          </a:prstGeom>
        </p:spPr>
        <p:txBody>
          <a:bodyPr lIns="0" tIns="0" rIns="0" bIns="0" rtlCol="0" anchor="t">
            <a:spAutoFit/>
          </a:bodyPr>
          <a:lstStyle/>
          <a:p>
            <a:pPr marL="453390" lvl="1" indent="-226695" algn="just">
              <a:lnSpc>
                <a:spcPts val="4200"/>
              </a:lnSpc>
              <a:buFont typeface="Arial"/>
              <a:buChar char="•"/>
            </a:pPr>
            <a:r>
              <a:rPr lang="en-US" sz="2100">
                <a:solidFill>
                  <a:srgbClr val="2B314D"/>
                </a:solidFill>
                <a:latin typeface="Arial"/>
                <a:ea typeface="Arial"/>
                <a:cs typeface="Arial"/>
                <a:sym typeface="Arial"/>
              </a:rPr>
              <a:t>Có sự phân hóa rõ rệt giữa các yếu tố Hút thuốc trực tiếp</a:t>
            </a:r>
            <a:r>
              <a:rPr lang="en-US" sz="2100" u="none" strike="noStrike">
                <a:solidFill>
                  <a:srgbClr val="2B314D"/>
                </a:solidFill>
                <a:latin typeface="Arial"/>
                <a:ea typeface="Arial"/>
                <a:cs typeface="Arial"/>
                <a:sym typeface="Arial"/>
              </a:rPr>
              <a:t>, Hút thuốc bị động và Ô nhiễm không khí, đây là 3 nhân tố khiến bệnh phát triển nặng 1 cách nhanh chóng và khó lường. Rủi ro về nghề nghiệp cũng khiến bệnh tình phát triển nhanh, nhưng có mức độ phân hóa thấp hơn 3 nhân tố trên.</a:t>
            </a:r>
          </a:p>
          <a:p>
            <a:pPr marL="453390" lvl="1" indent="-226695" algn="just">
              <a:lnSpc>
                <a:spcPts val="4200"/>
              </a:lnSpc>
              <a:buFont typeface="Arial"/>
              <a:buChar char="•"/>
            </a:pPr>
            <a:r>
              <a:rPr lang="en-US" sz="2100" u="none" strike="noStrike">
                <a:solidFill>
                  <a:srgbClr val="2B314D"/>
                </a:solidFill>
                <a:latin typeface="Arial"/>
                <a:ea typeface="Arial"/>
                <a:cs typeface="Arial"/>
                <a:sym typeface="Arial"/>
              </a:rPr>
              <a:t>Hai yếu tố có điểm chuẩn hóa đạt mức 0.95 là Sử dụng rượu bia và Béo phì, tuy mức độ phân hóa thấp, đồng nghĩa với việc 2 yếu tố này có tác động đến mức độ bệnh nhưng tác động chậm hơn, nhưng cũng cần chú ý để tránh bệnh phát triển lên mức độ nặng</a:t>
            </a:r>
          </a:p>
        </p:txBody>
      </p:sp>
      <p:grpSp>
        <p:nvGrpSpPr>
          <p:cNvPr id="5" name="Group 5"/>
          <p:cNvGrpSpPr/>
          <p:nvPr/>
        </p:nvGrpSpPr>
        <p:grpSpPr>
          <a:xfrm>
            <a:off x="0" y="0"/>
            <a:ext cx="18288000" cy="1572181"/>
            <a:chOff x="0" y="0"/>
            <a:chExt cx="4816593" cy="414072"/>
          </a:xfrm>
        </p:grpSpPr>
        <p:sp>
          <p:nvSpPr>
            <p:cNvPr id="6" name="Freeform 6"/>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7" name="TextBox 7"/>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KẾT LUẬN VỀ YẾU TỐ MÔI TRƯỜNG VÀ THÓI QUEN SỐNG</a:t>
              </a:r>
            </a:p>
          </p:txBody>
        </p:sp>
      </p:grpSp>
      <p:sp>
        <p:nvSpPr>
          <p:cNvPr id="8" name="Freeform 8"/>
          <p:cNvSpPr/>
          <p:nvPr/>
        </p:nvSpPr>
        <p:spPr>
          <a:xfrm>
            <a:off x="12020481" y="4970947"/>
            <a:ext cx="3664232" cy="345106"/>
          </a:xfrm>
          <a:custGeom>
            <a:avLst/>
            <a:gdLst/>
            <a:ahLst/>
            <a:cxnLst/>
            <a:rect l="l" t="t" r="r" b="b"/>
            <a:pathLst>
              <a:path w="3664232" h="345106">
                <a:moveTo>
                  <a:pt x="0" y="0"/>
                </a:moveTo>
                <a:lnTo>
                  <a:pt x="3664232" y="0"/>
                </a:lnTo>
                <a:lnTo>
                  <a:pt x="3664232" y="345106"/>
                </a:lnTo>
                <a:lnTo>
                  <a:pt x="0" y="345106"/>
                </a:lnTo>
                <a:lnTo>
                  <a:pt x="0" y="0"/>
                </a:lnTo>
                <a:close/>
              </a:path>
            </a:pathLst>
          </a:custGeom>
          <a:blipFill>
            <a:blip r:embed="rId5"/>
            <a:stretch>
              <a:fillRect l="-3269" t="-1344675" r="-50408" b="-1014058"/>
            </a:stretch>
          </a:blipFill>
          <a:ln w="19050" cap="sq">
            <a:solidFill>
              <a:srgbClr val="023880"/>
            </a:solidFill>
            <a:prstDash val="lgDash"/>
            <a:miter/>
          </a:ln>
        </p:spPr>
        <p:txBody>
          <a:bodyPr/>
          <a:lstStyle/>
          <a:p>
            <a:endParaRPr lang="en-US"/>
          </a:p>
        </p:txBody>
      </p:sp>
      <p:sp>
        <p:nvSpPr>
          <p:cNvPr id="9" name="Freeform 9"/>
          <p:cNvSpPr/>
          <p:nvPr/>
        </p:nvSpPr>
        <p:spPr>
          <a:xfrm>
            <a:off x="687276" y="3514548"/>
            <a:ext cx="1976790" cy="345106"/>
          </a:xfrm>
          <a:custGeom>
            <a:avLst/>
            <a:gdLst/>
            <a:ahLst/>
            <a:cxnLst/>
            <a:rect l="l" t="t" r="r" b="b"/>
            <a:pathLst>
              <a:path w="1976790" h="345106">
                <a:moveTo>
                  <a:pt x="0" y="0"/>
                </a:moveTo>
                <a:lnTo>
                  <a:pt x="1976790" y="0"/>
                </a:lnTo>
                <a:lnTo>
                  <a:pt x="1976790" y="345106"/>
                </a:lnTo>
                <a:lnTo>
                  <a:pt x="0" y="345106"/>
                </a:lnTo>
                <a:lnTo>
                  <a:pt x="0" y="0"/>
                </a:lnTo>
                <a:close/>
              </a:path>
            </a:pathLst>
          </a:custGeom>
          <a:blipFill>
            <a:blip r:embed="rId5"/>
            <a:stretch>
              <a:fillRect l="-6061" t="-1344675" r="-178800" b="-1014058"/>
            </a:stretch>
          </a:blipFill>
          <a:ln w="19050" cap="sq">
            <a:solidFill>
              <a:srgbClr val="023880"/>
            </a:solidFill>
            <a:prstDash val="lgDash"/>
            <a:miter/>
          </a:ln>
        </p:spPr>
        <p:txBody>
          <a:bodyPr/>
          <a:lstStyle/>
          <a:p>
            <a:endParaRPr lang="en-US"/>
          </a:p>
        </p:txBody>
      </p:sp>
      <p:sp>
        <p:nvSpPr>
          <p:cNvPr id="10" name="Freeform 10"/>
          <p:cNvSpPr/>
          <p:nvPr/>
        </p:nvSpPr>
        <p:spPr>
          <a:xfrm>
            <a:off x="687276" y="3011270"/>
            <a:ext cx="1976790" cy="345106"/>
          </a:xfrm>
          <a:custGeom>
            <a:avLst/>
            <a:gdLst/>
            <a:ahLst/>
            <a:cxnLst/>
            <a:rect l="l" t="t" r="r" b="b"/>
            <a:pathLst>
              <a:path w="1976790" h="345106">
                <a:moveTo>
                  <a:pt x="0" y="0"/>
                </a:moveTo>
                <a:lnTo>
                  <a:pt x="1976790" y="0"/>
                </a:lnTo>
                <a:lnTo>
                  <a:pt x="1976790" y="345106"/>
                </a:lnTo>
                <a:lnTo>
                  <a:pt x="0" y="345106"/>
                </a:lnTo>
                <a:lnTo>
                  <a:pt x="0" y="0"/>
                </a:lnTo>
                <a:close/>
              </a:path>
            </a:pathLst>
          </a:custGeom>
          <a:blipFill>
            <a:blip r:embed="rId5"/>
            <a:stretch>
              <a:fillRect l="-6061" t="-1344675" r="-178800" b="-1014058"/>
            </a:stretch>
          </a:blipFill>
          <a:ln w="19050" cap="sq">
            <a:solidFill>
              <a:srgbClr val="023880"/>
            </a:solidFill>
            <a:prstDash val="lgDash"/>
            <a:miter/>
          </a:ln>
        </p:spPr>
        <p:txBody>
          <a:bodyPr/>
          <a:lstStyle/>
          <a:p>
            <a:endParaRPr lang="en-US"/>
          </a:p>
        </p:txBody>
      </p:sp>
      <p:sp>
        <p:nvSpPr>
          <p:cNvPr id="11" name="Freeform 11"/>
          <p:cNvSpPr/>
          <p:nvPr/>
        </p:nvSpPr>
        <p:spPr>
          <a:xfrm>
            <a:off x="687276" y="4538418"/>
            <a:ext cx="1976790" cy="345106"/>
          </a:xfrm>
          <a:custGeom>
            <a:avLst/>
            <a:gdLst/>
            <a:ahLst/>
            <a:cxnLst/>
            <a:rect l="l" t="t" r="r" b="b"/>
            <a:pathLst>
              <a:path w="1976790" h="345106">
                <a:moveTo>
                  <a:pt x="0" y="0"/>
                </a:moveTo>
                <a:lnTo>
                  <a:pt x="1976790" y="0"/>
                </a:lnTo>
                <a:lnTo>
                  <a:pt x="1976790" y="345106"/>
                </a:lnTo>
                <a:lnTo>
                  <a:pt x="0" y="345106"/>
                </a:lnTo>
                <a:lnTo>
                  <a:pt x="0" y="0"/>
                </a:lnTo>
                <a:close/>
              </a:path>
            </a:pathLst>
          </a:custGeom>
          <a:blipFill>
            <a:blip r:embed="rId5"/>
            <a:stretch>
              <a:fillRect l="-6061" t="-1344675" r="-178800" b="-1014058"/>
            </a:stretch>
          </a:blipFill>
          <a:ln w="19050" cap="sq">
            <a:solidFill>
              <a:srgbClr val="023880"/>
            </a:solidFill>
            <a:prstDash val="lgDash"/>
            <a:miter/>
          </a:ln>
        </p:spPr>
        <p:txBody>
          <a:bodyPr/>
          <a:lstStyle/>
          <a:p>
            <a:endParaRPr lang="en-US"/>
          </a:p>
        </p:txBody>
      </p:sp>
      <p:sp>
        <p:nvSpPr>
          <p:cNvPr id="12" name="TextBox 12"/>
          <p:cNvSpPr txBox="1"/>
          <p:nvPr/>
        </p:nvSpPr>
        <p:spPr>
          <a:xfrm>
            <a:off x="1028700" y="7987810"/>
            <a:ext cx="16715853" cy="1024890"/>
          </a:xfrm>
          <a:prstGeom prst="rect">
            <a:avLst/>
          </a:prstGeom>
        </p:spPr>
        <p:txBody>
          <a:bodyPr lIns="0" tIns="0" rIns="0" bIns="0" rtlCol="0" anchor="t">
            <a:spAutoFit/>
          </a:bodyPr>
          <a:lstStyle/>
          <a:p>
            <a:pPr algn="l">
              <a:lnSpc>
                <a:spcPts val="4200"/>
              </a:lnSpc>
            </a:pPr>
            <a:r>
              <a:rPr lang="en-US" sz="2100">
                <a:solidFill>
                  <a:srgbClr val="2B314D"/>
                </a:solidFill>
                <a:latin typeface="Arial"/>
                <a:ea typeface="Arial"/>
                <a:cs typeface="Arial"/>
                <a:sym typeface="Arial"/>
              </a:rPr>
              <a:t>→ Các yếu tố lố</a:t>
            </a:r>
            <a:r>
              <a:rPr lang="en-US" sz="2100" u="none" strike="noStrike">
                <a:solidFill>
                  <a:srgbClr val="2B314D"/>
                </a:solidFill>
                <a:latin typeface="Arial"/>
                <a:ea typeface="Arial"/>
                <a:cs typeface="Arial"/>
                <a:sym typeface="Arial"/>
              </a:rPr>
              <a:t>i sống và môi trường, đặc biệt là hút thuốc, ô nhiễm không khí, có mối liên hệ chặt chẽ với mức độ nghiêm trọng của ung thư phổi. Béo phì và rượu bia là yếu tố cộng hưởng, không phải nguyên nhân chính, nhưng có thể làm bệnh nặng hơn khi kết hợp với hút thuốc.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2783903"/>
            <a:ext cx="16230600" cy="5292090"/>
          </a:xfrm>
          <a:prstGeom prst="rect">
            <a:avLst/>
          </a:prstGeom>
        </p:spPr>
        <p:txBody>
          <a:bodyPr lIns="0" tIns="0" rIns="0" bIns="0" rtlCol="0" anchor="t">
            <a:spAutoFit/>
          </a:bodyPr>
          <a:lstStyle/>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Với người hút thuốc trực tiếp, nguy cơ mắc bệnh ung thư phổi cao và nguy cơ phát triển bệnh tình nhanh chóng nếu sau chẩn đoán vẫn có thói quen hút thuốc → vì thế </a:t>
            </a:r>
            <a:r>
              <a:rPr lang="en-US" sz="2100" b="1" u="none" strike="noStrike">
                <a:solidFill>
                  <a:srgbClr val="2B314D"/>
                </a:solidFill>
                <a:latin typeface="Arial Bold"/>
                <a:ea typeface="Arial Bold"/>
                <a:cs typeface="Arial Bold"/>
                <a:sym typeface="Arial Bold"/>
              </a:rPr>
              <a:t>nên bỏ thói quen hút thuốc</a:t>
            </a:r>
            <a:r>
              <a:rPr lang="en-US" sz="2100" u="none" strike="noStrike">
                <a:solidFill>
                  <a:srgbClr val="2B314D"/>
                </a:solidFill>
                <a:latin typeface="Arial"/>
                <a:ea typeface="Arial"/>
                <a:cs typeface="Arial"/>
                <a:sym typeface="Arial"/>
              </a:rPr>
              <a:t> sớm để giảm thiểu rủi ro mắc bệnh.</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Những người hút thuốc thụ động bên ngoài và tiếp xúc ô nhiễm không khí hằng ngày nên chú ý theo dõi sức khỏe, </a:t>
            </a:r>
            <a:r>
              <a:rPr lang="en-US" sz="2100" b="1" u="none" strike="noStrike">
                <a:solidFill>
                  <a:srgbClr val="2B314D"/>
                </a:solidFill>
                <a:latin typeface="Arial Bold"/>
                <a:ea typeface="Arial Bold"/>
                <a:cs typeface="Arial Bold"/>
                <a:sym typeface="Arial Bold"/>
              </a:rPr>
              <a:t>tránh các nơi có khói thuốc và chuẩn bị khẩu trang chống bụi mịn (N95, N99...) để giảm nguy cơ mắc bệnh</a:t>
            </a:r>
            <a:r>
              <a:rPr lang="en-US" sz="2100" u="none" strike="noStrike">
                <a:solidFill>
                  <a:srgbClr val="2B314D"/>
                </a:solidFill>
                <a:latin typeface="Arial"/>
                <a:ea typeface="Arial"/>
                <a:cs typeface="Arial"/>
                <a:sym typeface="Arial"/>
              </a:rPr>
              <a:t>. Nếu bệnh nhân đã mắc bệnh, cần chú ý bệnh theo dõi theo khuyến nghị của bác sĩ để bệnh tình vẫn ở mức thấp.</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Với người có nghề nghiệp như khai thác mỏ, xi măng, vật liệu xây dựng... những nghề nghiệp phải tiếp xúc trực tiếp hoặc kéo dài với bụi, khói, hóa chất nên tìm công việc khác khi đã được chẩn đoán nhiễm bệnh.</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Ngoài ra, có thể triển khai các chính sách như Cấm hút thuốc ở nơi công cộng, Tăng cường kiểm soát ô nhiễm không khí, đặc biệt tại khu vực đô thị và công nghiệp, Siết chặt an toàn lao động với các ngành nghề có nguy cơ phơi nhiễm bụi, hóa chất, Truyền thông sức khỏe.</a:t>
            </a:r>
          </a:p>
        </p:txBody>
      </p:sp>
      <p:grpSp>
        <p:nvGrpSpPr>
          <p:cNvPr id="5" name="Group 5"/>
          <p:cNvGrpSpPr/>
          <p:nvPr/>
        </p:nvGrpSpPr>
        <p:grpSpPr>
          <a:xfrm>
            <a:off x="821313" y="2219917"/>
            <a:ext cx="4117207" cy="374650"/>
            <a:chOff x="0" y="0"/>
            <a:chExt cx="5489610" cy="499533"/>
          </a:xfrm>
        </p:grpSpPr>
        <p:sp>
          <p:nvSpPr>
            <p:cNvPr id="6" name="TextBox 6"/>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Đề xuất</a:t>
              </a:r>
            </a:p>
          </p:txBody>
        </p:sp>
        <p:grpSp>
          <p:nvGrpSpPr>
            <p:cNvPr id="7" name="Group 7"/>
            <p:cNvGrpSpPr/>
            <p:nvPr/>
          </p:nvGrpSpPr>
          <p:grpSpPr>
            <a:xfrm>
              <a:off x="0" y="67947"/>
              <a:ext cx="333602" cy="33360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9" name="TextBox 9"/>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grpSp>
        <p:nvGrpSpPr>
          <p:cNvPr id="10" name="Group 10"/>
          <p:cNvGrpSpPr/>
          <p:nvPr/>
        </p:nvGrpSpPr>
        <p:grpSpPr>
          <a:xfrm>
            <a:off x="0" y="0"/>
            <a:ext cx="18288000" cy="1572181"/>
            <a:chOff x="0" y="0"/>
            <a:chExt cx="4816593" cy="414072"/>
          </a:xfrm>
        </p:grpSpPr>
        <p:sp>
          <p:nvSpPr>
            <p:cNvPr id="11" name="Freeform 11"/>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12" name="TextBox 12"/>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ĐỀ XUẤT YẾU TỐ MÔI TRƯỜNG VÀ THÓI QUEN SỐNG</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0"/>
            <a:ext cx="18288000" cy="1572181"/>
            <a:chOff x="0" y="0"/>
            <a:chExt cx="4816593" cy="414072"/>
          </a:xfrm>
        </p:grpSpPr>
        <p:sp>
          <p:nvSpPr>
            <p:cNvPr id="4" name="Freeform 4"/>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5" name="TextBox 5"/>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KẾT LUẬN VỀ YẾU TỐ DI TRUYỀN &amp; BỆNH NỀN</a:t>
              </a:r>
            </a:p>
          </p:txBody>
        </p:sp>
      </p:grpSp>
      <p:sp>
        <p:nvSpPr>
          <p:cNvPr id="6" name="TextBox 6"/>
          <p:cNvSpPr txBox="1"/>
          <p:nvPr/>
        </p:nvSpPr>
        <p:spPr>
          <a:xfrm>
            <a:off x="1083734" y="6912852"/>
            <a:ext cx="16124261" cy="1024890"/>
          </a:xfrm>
          <a:prstGeom prst="rect">
            <a:avLst/>
          </a:prstGeom>
        </p:spPr>
        <p:txBody>
          <a:bodyPr lIns="0" tIns="0" rIns="0" bIns="0" rtlCol="0" anchor="t">
            <a:spAutoFit/>
          </a:bodyPr>
          <a:lstStyle/>
          <a:p>
            <a:pPr algn="l">
              <a:lnSpc>
                <a:spcPts val="4200"/>
              </a:lnSpc>
            </a:pPr>
            <a:r>
              <a:rPr lang="en-US" sz="2100">
                <a:solidFill>
                  <a:srgbClr val="2B314D"/>
                </a:solidFill>
                <a:latin typeface="Arial"/>
                <a:ea typeface="Arial"/>
                <a:cs typeface="Arial"/>
                <a:sym typeface="Arial"/>
              </a:rPr>
              <a:t>→ Yếu tố d</a:t>
            </a:r>
            <a:r>
              <a:rPr lang="en-US" sz="2100" u="none" strike="noStrike">
                <a:solidFill>
                  <a:srgbClr val="2B314D"/>
                </a:solidFill>
                <a:latin typeface="Arial"/>
                <a:ea typeface="Arial"/>
                <a:cs typeface="Arial"/>
                <a:sym typeface="Arial"/>
              </a:rPr>
              <a:t>i truyền và sinh học làm tăng tính nhạy cảm với ung thư phổi. Tuy nhiên, đây là nhóm yếu tố nền, không mang tính quyết định tuyệt đối.</a:t>
            </a:r>
          </a:p>
        </p:txBody>
      </p:sp>
      <p:grpSp>
        <p:nvGrpSpPr>
          <p:cNvPr id="7" name="Group 7"/>
          <p:cNvGrpSpPr/>
          <p:nvPr/>
        </p:nvGrpSpPr>
        <p:grpSpPr>
          <a:xfrm>
            <a:off x="625216" y="2349258"/>
            <a:ext cx="9681879" cy="4420719"/>
            <a:chOff x="0" y="0"/>
            <a:chExt cx="12909172" cy="5894292"/>
          </a:xfrm>
        </p:grpSpPr>
        <p:sp>
          <p:nvSpPr>
            <p:cNvPr id="8" name="Freeform 8"/>
            <p:cNvSpPr/>
            <p:nvPr/>
          </p:nvSpPr>
          <p:spPr>
            <a:xfrm>
              <a:off x="0" y="0"/>
              <a:ext cx="12909172" cy="5894292"/>
            </a:xfrm>
            <a:custGeom>
              <a:avLst/>
              <a:gdLst/>
              <a:ahLst/>
              <a:cxnLst/>
              <a:rect l="l" t="t" r="r" b="b"/>
              <a:pathLst>
                <a:path w="12909172" h="5894292">
                  <a:moveTo>
                    <a:pt x="0" y="0"/>
                  </a:moveTo>
                  <a:lnTo>
                    <a:pt x="12909172" y="0"/>
                  </a:lnTo>
                  <a:lnTo>
                    <a:pt x="12909172" y="5894292"/>
                  </a:lnTo>
                  <a:lnTo>
                    <a:pt x="0" y="5894292"/>
                  </a:lnTo>
                  <a:lnTo>
                    <a:pt x="0" y="0"/>
                  </a:lnTo>
                  <a:close/>
                </a:path>
              </a:pathLst>
            </a:custGeom>
            <a:blipFill>
              <a:blip r:embed="rId4"/>
              <a:stretch>
                <a:fillRect/>
              </a:stretch>
            </a:blipFill>
          </p:spPr>
          <p:txBody>
            <a:bodyPr/>
            <a:lstStyle/>
            <a:p>
              <a:endParaRPr lang="en-US"/>
            </a:p>
          </p:txBody>
        </p:sp>
        <p:sp>
          <p:nvSpPr>
            <p:cNvPr id="9" name="Freeform 9"/>
            <p:cNvSpPr/>
            <p:nvPr/>
          </p:nvSpPr>
          <p:spPr>
            <a:xfrm>
              <a:off x="240885" y="1540966"/>
              <a:ext cx="2635720" cy="460141"/>
            </a:xfrm>
            <a:custGeom>
              <a:avLst/>
              <a:gdLst/>
              <a:ahLst/>
              <a:cxnLst/>
              <a:rect l="l" t="t" r="r" b="b"/>
              <a:pathLst>
                <a:path w="2635720" h="460141">
                  <a:moveTo>
                    <a:pt x="0" y="0"/>
                  </a:moveTo>
                  <a:lnTo>
                    <a:pt x="2635720" y="0"/>
                  </a:lnTo>
                  <a:lnTo>
                    <a:pt x="2635720" y="460141"/>
                  </a:lnTo>
                  <a:lnTo>
                    <a:pt x="0" y="460141"/>
                  </a:lnTo>
                  <a:lnTo>
                    <a:pt x="0" y="0"/>
                  </a:lnTo>
                  <a:close/>
                </a:path>
              </a:pathLst>
            </a:custGeom>
            <a:blipFill>
              <a:blip r:embed="rId5"/>
              <a:stretch>
                <a:fillRect l="-6061" t="-1344675" r="-178800" b="-1014058"/>
              </a:stretch>
            </a:blipFill>
            <a:ln w="19050" cap="sq">
              <a:solidFill>
                <a:srgbClr val="023880"/>
              </a:solidFill>
              <a:prstDash val="lgDash"/>
              <a:miter/>
            </a:ln>
          </p:spPr>
          <p:txBody>
            <a:bodyPr/>
            <a:lstStyle/>
            <a:p>
              <a:endParaRPr lang="en-US"/>
            </a:p>
          </p:txBody>
        </p:sp>
      </p:grpSp>
      <p:grpSp>
        <p:nvGrpSpPr>
          <p:cNvPr id="10" name="Group 10"/>
          <p:cNvGrpSpPr/>
          <p:nvPr/>
        </p:nvGrpSpPr>
        <p:grpSpPr>
          <a:xfrm>
            <a:off x="10516188" y="2538543"/>
            <a:ext cx="7146596" cy="3520440"/>
            <a:chOff x="0" y="0"/>
            <a:chExt cx="9528795" cy="4693920"/>
          </a:xfrm>
        </p:grpSpPr>
        <p:sp>
          <p:nvSpPr>
            <p:cNvPr id="11" name="TextBox 11"/>
            <p:cNvSpPr txBox="1"/>
            <p:nvPr/>
          </p:nvSpPr>
          <p:spPr>
            <a:xfrm>
              <a:off x="0" y="-171450"/>
              <a:ext cx="9528795" cy="4865370"/>
            </a:xfrm>
            <a:prstGeom prst="rect">
              <a:avLst/>
            </a:prstGeom>
          </p:spPr>
          <p:txBody>
            <a:bodyPr lIns="0" tIns="0" rIns="0" bIns="0" rtlCol="0" anchor="t">
              <a:spAutoFit/>
            </a:bodyPr>
            <a:lstStyle/>
            <a:p>
              <a:pPr marL="453390" lvl="1" indent="-226695" algn="just">
                <a:lnSpc>
                  <a:spcPts val="4200"/>
                </a:lnSpc>
                <a:buFont typeface="Arial"/>
                <a:buChar char="•"/>
              </a:pPr>
              <a:r>
                <a:rPr lang="en-US" sz="2100" b="1">
                  <a:solidFill>
                    <a:srgbClr val="2B314D"/>
                  </a:solidFill>
                  <a:latin typeface="Arial Bold"/>
                  <a:ea typeface="Arial Bold"/>
                  <a:cs typeface="Arial Bold"/>
                  <a:sym typeface="Arial Bold"/>
                </a:rPr>
                <a:t>Rủi ro di truyền</a:t>
              </a:r>
              <a:r>
                <a:rPr lang="en-US" sz="2100" u="none" strike="noStrike">
                  <a:solidFill>
                    <a:srgbClr val="2B314D"/>
                  </a:solidFill>
                  <a:latin typeface="Arial"/>
                  <a:ea typeface="Arial"/>
                  <a:cs typeface="Arial"/>
                  <a:sym typeface="Arial"/>
                </a:rPr>
                <a:t> đạt mức điểm 0.9 ở mức độ bệnh nặng, cho thấy vai trò nền tảng sinh học trong ung thư phổi, bệnh nhân có gia đình từng mắc bệnh ung thư phổi sẽ có nguy cơ bệnh nặng cao.</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Dị ứng bụi</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Bệnh thận mạn tính </a:t>
              </a:r>
              <a:r>
                <a:rPr lang="en-US" sz="2100" u="none" strike="noStrike">
                  <a:solidFill>
                    <a:srgbClr val="2B314D"/>
                  </a:solidFill>
                  <a:latin typeface="Arial"/>
                  <a:ea typeface="Arial"/>
                  <a:cs typeface="Arial"/>
                  <a:sym typeface="Arial"/>
                </a:rPr>
                <a:t>đạt mức điểm 0.8, có liên hệ với mức độ bệnh nhưng mức độ ảnh hưởng thấp hơn so với yếu tố còn lại.</a:t>
              </a:r>
            </a:p>
          </p:txBody>
        </p:sp>
        <p:sp>
          <p:nvSpPr>
            <p:cNvPr id="12" name="Freeform 12"/>
            <p:cNvSpPr/>
            <p:nvPr/>
          </p:nvSpPr>
          <p:spPr>
            <a:xfrm>
              <a:off x="3574386" y="0"/>
              <a:ext cx="3162061" cy="460141"/>
            </a:xfrm>
            <a:custGeom>
              <a:avLst/>
              <a:gdLst/>
              <a:ahLst/>
              <a:cxnLst/>
              <a:rect l="l" t="t" r="r" b="b"/>
              <a:pathLst>
                <a:path w="3162061" h="460141">
                  <a:moveTo>
                    <a:pt x="0" y="0"/>
                  </a:moveTo>
                  <a:lnTo>
                    <a:pt x="3162061" y="0"/>
                  </a:lnTo>
                  <a:lnTo>
                    <a:pt x="3162061" y="460141"/>
                  </a:lnTo>
                  <a:lnTo>
                    <a:pt x="0" y="460141"/>
                  </a:lnTo>
                  <a:lnTo>
                    <a:pt x="0" y="0"/>
                  </a:lnTo>
                  <a:close/>
                </a:path>
              </a:pathLst>
            </a:custGeom>
            <a:blipFill>
              <a:blip r:embed="rId5"/>
              <a:stretch>
                <a:fillRect l="-5052" t="-1344675" r="-132392" b="-1014058"/>
              </a:stretch>
            </a:blipFill>
            <a:ln w="19050" cap="sq">
              <a:solidFill>
                <a:srgbClr val="023880"/>
              </a:solidFill>
              <a:prstDash val="lgDash"/>
              <a:miter/>
            </a:ln>
          </p:spPr>
          <p:txBody>
            <a:bodyPr/>
            <a:lstStyle/>
            <a:p>
              <a:endParaRPr lang="en-US"/>
            </a:p>
          </p:txBody>
        </p:sp>
        <p:sp>
          <p:nvSpPr>
            <p:cNvPr id="13" name="Freeform 13"/>
            <p:cNvSpPr/>
            <p:nvPr/>
          </p:nvSpPr>
          <p:spPr>
            <a:xfrm>
              <a:off x="6521280" y="2823708"/>
              <a:ext cx="3007515" cy="460141"/>
            </a:xfrm>
            <a:custGeom>
              <a:avLst/>
              <a:gdLst/>
              <a:ahLst/>
              <a:cxnLst/>
              <a:rect l="l" t="t" r="r" b="b"/>
              <a:pathLst>
                <a:path w="3007515" h="460141">
                  <a:moveTo>
                    <a:pt x="0" y="0"/>
                  </a:moveTo>
                  <a:lnTo>
                    <a:pt x="3007515" y="0"/>
                  </a:lnTo>
                  <a:lnTo>
                    <a:pt x="3007515" y="460141"/>
                  </a:lnTo>
                  <a:lnTo>
                    <a:pt x="0" y="460141"/>
                  </a:lnTo>
                  <a:lnTo>
                    <a:pt x="0" y="0"/>
                  </a:lnTo>
                  <a:close/>
                </a:path>
              </a:pathLst>
            </a:custGeom>
            <a:blipFill>
              <a:blip r:embed="rId5"/>
              <a:stretch>
                <a:fillRect l="-5311" t="-1344675" r="-144334" b="-1014058"/>
              </a:stretch>
            </a:blipFill>
            <a:ln w="19050" cap="sq">
              <a:solidFill>
                <a:srgbClr val="023880"/>
              </a:solidFill>
              <a:prstDash val="lgDash"/>
              <a:miter/>
            </a:ln>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2695193"/>
            <a:ext cx="16230600" cy="1024890"/>
          </a:xfrm>
          <a:prstGeom prst="rect">
            <a:avLst/>
          </a:prstGeom>
        </p:spPr>
        <p:txBody>
          <a:bodyPr lIns="0" tIns="0" rIns="0" bIns="0" rtlCol="0" anchor="t">
            <a:spAutoFit/>
          </a:bodyPr>
          <a:lstStyle/>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Những người có tiền sử gia đình và bệnh phổi mạn tính, cần chú ý theo dõi sức khỏe định kỳ.</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Các trường hợp viêm mũi dị ứng, cần xét nghiệm để được chẩn đoán sớm về tình trạng dị ứng, có thể phòng tránh bệnh kịp thời</a:t>
            </a:r>
          </a:p>
        </p:txBody>
      </p:sp>
      <p:grpSp>
        <p:nvGrpSpPr>
          <p:cNvPr id="5" name="Group 5"/>
          <p:cNvGrpSpPr/>
          <p:nvPr/>
        </p:nvGrpSpPr>
        <p:grpSpPr>
          <a:xfrm>
            <a:off x="0" y="0"/>
            <a:ext cx="18288000" cy="1572181"/>
            <a:chOff x="0" y="0"/>
            <a:chExt cx="4816593" cy="414072"/>
          </a:xfrm>
        </p:grpSpPr>
        <p:sp>
          <p:nvSpPr>
            <p:cNvPr id="6" name="Freeform 6"/>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7" name="TextBox 7"/>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ĐỀ XUẤT VỀ YẾU TỐ DI TRUYỀN &amp; BỆNH NỀN</a:t>
              </a:r>
            </a:p>
          </p:txBody>
        </p:sp>
      </p:grpSp>
      <p:grpSp>
        <p:nvGrpSpPr>
          <p:cNvPr id="8" name="Group 8"/>
          <p:cNvGrpSpPr/>
          <p:nvPr/>
        </p:nvGrpSpPr>
        <p:grpSpPr>
          <a:xfrm>
            <a:off x="821313" y="2219917"/>
            <a:ext cx="4117207" cy="374650"/>
            <a:chOff x="0" y="0"/>
            <a:chExt cx="5489610" cy="499533"/>
          </a:xfrm>
        </p:grpSpPr>
        <p:sp>
          <p:nvSpPr>
            <p:cNvPr id="9" name="TextBox 9"/>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Đề xuất</a:t>
              </a:r>
            </a:p>
          </p:txBody>
        </p:sp>
        <p:grpSp>
          <p:nvGrpSpPr>
            <p:cNvPr id="10" name="Group 10"/>
            <p:cNvGrpSpPr/>
            <p:nvPr/>
          </p:nvGrpSpPr>
          <p:grpSpPr>
            <a:xfrm>
              <a:off x="0" y="67947"/>
              <a:ext cx="333602" cy="3336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12" name="TextBox 12"/>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925353"/>
            <a:ext cx="9335886" cy="5061827"/>
          </a:xfrm>
          <a:custGeom>
            <a:avLst/>
            <a:gdLst/>
            <a:ahLst/>
            <a:cxnLst/>
            <a:rect l="l" t="t" r="r" b="b"/>
            <a:pathLst>
              <a:path w="9335886" h="5061827">
                <a:moveTo>
                  <a:pt x="0" y="0"/>
                </a:moveTo>
                <a:lnTo>
                  <a:pt x="9335886" y="0"/>
                </a:lnTo>
                <a:lnTo>
                  <a:pt x="9335886" y="5061827"/>
                </a:lnTo>
                <a:lnTo>
                  <a:pt x="0" y="506182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834663" y="2495190"/>
            <a:ext cx="6759654" cy="4225290"/>
          </a:xfrm>
          <a:prstGeom prst="rect">
            <a:avLst/>
          </a:prstGeom>
        </p:spPr>
        <p:txBody>
          <a:bodyPr lIns="0" tIns="0" rIns="0" bIns="0" rtlCol="0" anchor="t">
            <a:spAutoFit/>
          </a:bodyPr>
          <a:lstStyle/>
          <a:p>
            <a:pPr marL="453390" lvl="1" indent="-226695" algn="just">
              <a:lnSpc>
                <a:spcPts val="4200"/>
              </a:lnSpc>
              <a:buFont typeface="Arial"/>
              <a:buChar char="•"/>
            </a:pPr>
            <a:r>
              <a:rPr lang="en-US" sz="2100" b="1">
                <a:solidFill>
                  <a:srgbClr val="2B314D"/>
                </a:solidFill>
                <a:latin typeface="Arial Bold"/>
                <a:ea typeface="Arial Bold"/>
                <a:cs typeface="Arial Bold"/>
                <a:sym typeface="Arial Bold"/>
              </a:rPr>
              <a:t>Ho ra máu</a:t>
            </a:r>
            <a:r>
              <a:rPr lang="en-US" sz="2100">
                <a:solidFill>
                  <a:srgbClr val="2B314D"/>
                </a:solidFill>
                <a:latin typeface="Arial"/>
                <a:ea typeface="Arial"/>
                <a:cs typeface="Arial"/>
                <a:sym typeface="Arial"/>
              </a:rPr>
              <a:t> là triệu chứng có mức điểm 0.8, được biểu hiện ở giai đoạn nặng.  </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Đau ngực</a:t>
            </a:r>
            <a:r>
              <a:rPr lang="en-US" sz="2100" u="none" strike="noStrike">
                <a:solidFill>
                  <a:srgbClr val="2B314D"/>
                </a:solidFill>
                <a:latin typeface="Arial"/>
                <a:ea typeface="Arial"/>
                <a:cs typeface="Arial"/>
                <a:sym typeface="Arial"/>
              </a:rPr>
              <a:t> và </a:t>
            </a:r>
            <a:r>
              <a:rPr lang="en-US" sz="2100" b="1" u="none" strike="noStrike">
                <a:solidFill>
                  <a:srgbClr val="2B314D"/>
                </a:solidFill>
                <a:latin typeface="Arial Bold"/>
                <a:ea typeface="Arial Bold"/>
                <a:cs typeface="Arial Bold"/>
                <a:sym typeface="Arial Bold"/>
              </a:rPr>
              <a:t>Khó thở</a:t>
            </a:r>
            <a:r>
              <a:rPr lang="en-US" sz="2100" u="none" strike="noStrike">
                <a:solidFill>
                  <a:srgbClr val="2B314D"/>
                </a:solidFill>
                <a:latin typeface="Arial"/>
                <a:ea typeface="Arial"/>
                <a:cs typeface="Arial"/>
                <a:sym typeface="Arial"/>
              </a:rPr>
              <a:t> xuất hiện từ giai đoạn giữa của bệnh và kéo dài đến giai đoạn bệnh nặng</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Ho khan </a:t>
            </a:r>
            <a:r>
              <a:rPr lang="en-US" sz="2100" u="none" strike="noStrike">
                <a:solidFill>
                  <a:srgbClr val="2B314D"/>
                </a:solidFill>
                <a:latin typeface="Arial"/>
                <a:ea typeface="Arial"/>
                <a:cs typeface="Arial"/>
                <a:sym typeface="Arial"/>
              </a:rPr>
              <a:t>có mức điểm 0.4 từ giai đoạn bệnh nhẹ, đây là 1 biểu hiện phổ biến của viêm phổi, tiền ung thư phổi</a:t>
            </a:r>
          </a:p>
          <a:p>
            <a:pPr marL="453390" lvl="1" indent="-226695" algn="just">
              <a:lnSpc>
                <a:spcPts val="4200"/>
              </a:lnSpc>
              <a:buFont typeface="Arial"/>
              <a:buChar char="•"/>
            </a:pPr>
            <a:r>
              <a:rPr lang="en-US" sz="2100" b="1" u="none" strike="noStrike">
                <a:solidFill>
                  <a:srgbClr val="2B314D"/>
                </a:solidFill>
                <a:latin typeface="Arial Bold"/>
                <a:ea typeface="Arial Bold"/>
                <a:cs typeface="Arial Bold"/>
                <a:sym typeface="Arial Bold"/>
              </a:rPr>
              <a:t>Ngáy </a:t>
            </a:r>
            <a:r>
              <a:rPr lang="en-US" sz="2100" u="none" strike="noStrike">
                <a:solidFill>
                  <a:srgbClr val="2B314D"/>
                </a:solidFill>
                <a:latin typeface="Arial"/>
                <a:ea typeface="Arial"/>
                <a:cs typeface="Arial"/>
                <a:sym typeface="Arial"/>
              </a:rPr>
              <a:t>và </a:t>
            </a:r>
            <a:r>
              <a:rPr lang="en-US" sz="2100" b="1" u="none" strike="noStrike">
                <a:solidFill>
                  <a:srgbClr val="2B314D"/>
                </a:solidFill>
                <a:latin typeface="Arial Bold"/>
                <a:ea typeface="Arial Bold"/>
                <a:cs typeface="Arial Bold"/>
                <a:sym typeface="Arial Bold"/>
              </a:rPr>
              <a:t>Cảm lạnh </a:t>
            </a:r>
            <a:r>
              <a:rPr lang="en-US" sz="2100" u="none" strike="noStrike">
                <a:solidFill>
                  <a:srgbClr val="2B314D"/>
                </a:solidFill>
                <a:latin typeface="Arial"/>
                <a:ea typeface="Arial"/>
                <a:cs typeface="Arial"/>
                <a:sym typeface="Arial"/>
              </a:rPr>
              <a:t>có mức độ ảnh hưởng thấp hơn.</a:t>
            </a:r>
          </a:p>
        </p:txBody>
      </p:sp>
      <p:grpSp>
        <p:nvGrpSpPr>
          <p:cNvPr id="5" name="Group 5"/>
          <p:cNvGrpSpPr/>
          <p:nvPr/>
        </p:nvGrpSpPr>
        <p:grpSpPr>
          <a:xfrm>
            <a:off x="0" y="0"/>
            <a:ext cx="18288000" cy="1572181"/>
            <a:chOff x="0" y="0"/>
            <a:chExt cx="4816593" cy="414072"/>
          </a:xfrm>
        </p:grpSpPr>
        <p:sp>
          <p:nvSpPr>
            <p:cNvPr id="6" name="Freeform 6"/>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7" name="TextBox 7"/>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KẾT LUẬN VỀ TRIỆU CHỨNG TRỰC TIẾP CỦA HỆ HÔ HẤP</a:t>
              </a:r>
            </a:p>
          </p:txBody>
        </p:sp>
      </p:grpSp>
      <p:sp>
        <p:nvSpPr>
          <p:cNvPr id="8" name="TextBox 8"/>
          <p:cNvSpPr txBox="1"/>
          <p:nvPr/>
        </p:nvSpPr>
        <p:spPr>
          <a:xfrm>
            <a:off x="1028700" y="7206255"/>
            <a:ext cx="16124261" cy="1024890"/>
          </a:xfrm>
          <a:prstGeom prst="rect">
            <a:avLst/>
          </a:prstGeom>
        </p:spPr>
        <p:txBody>
          <a:bodyPr lIns="0" tIns="0" rIns="0" bIns="0" rtlCol="0" anchor="t">
            <a:spAutoFit/>
          </a:bodyPr>
          <a:lstStyle/>
          <a:p>
            <a:pPr algn="l">
              <a:lnSpc>
                <a:spcPts val="4200"/>
              </a:lnSpc>
            </a:pPr>
            <a:r>
              <a:rPr lang="en-US" sz="2100">
                <a:solidFill>
                  <a:srgbClr val="2B314D"/>
                </a:solidFill>
                <a:latin typeface="Arial"/>
                <a:ea typeface="Arial"/>
                <a:cs typeface="Arial"/>
                <a:sym typeface="Arial"/>
              </a:rPr>
              <a:t>→ Triệu chứ</a:t>
            </a:r>
            <a:r>
              <a:rPr lang="en-US" sz="2100" u="none" strike="noStrike">
                <a:solidFill>
                  <a:srgbClr val="2B314D"/>
                </a:solidFill>
                <a:latin typeface="Arial"/>
                <a:ea typeface="Arial"/>
                <a:cs typeface="Arial"/>
                <a:sym typeface="Arial"/>
              </a:rPr>
              <a:t>ng hô hấp tăng theo mức độ ung thư phổi và đóng vai trò là chỉ báo lâm sàng quan trọng trong phân tầng bệnh. Ho ra máu và khó thở là những dấu hiệu mạnh phản ánh giai đoạn tiến triển.</a:t>
            </a:r>
          </a:p>
        </p:txBody>
      </p:sp>
      <p:sp>
        <p:nvSpPr>
          <p:cNvPr id="9" name="Freeform 9"/>
          <p:cNvSpPr/>
          <p:nvPr/>
        </p:nvSpPr>
        <p:spPr>
          <a:xfrm>
            <a:off x="1120652" y="4244305"/>
            <a:ext cx="2160693" cy="345106"/>
          </a:xfrm>
          <a:custGeom>
            <a:avLst/>
            <a:gdLst/>
            <a:ahLst/>
            <a:cxnLst/>
            <a:rect l="l" t="t" r="r" b="b"/>
            <a:pathLst>
              <a:path w="2160693" h="345106">
                <a:moveTo>
                  <a:pt x="0" y="0"/>
                </a:moveTo>
                <a:lnTo>
                  <a:pt x="2160693" y="0"/>
                </a:lnTo>
                <a:lnTo>
                  <a:pt x="2160693" y="345107"/>
                </a:lnTo>
                <a:lnTo>
                  <a:pt x="0" y="345107"/>
                </a:lnTo>
                <a:lnTo>
                  <a:pt x="0" y="0"/>
                </a:lnTo>
                <a:close/>
              </a:path>
            </a:pathLst>
          </a:custGeom>
          <a:blipFill>
            <a:blip r:embed="rId5"/>
            <a:stretch>
              <a:fillRect l="-5545" t="-1344675" r="-155070" b="-1014058"/>
            </a:stretch>
          </a:blipFill>
          <a:ln w="19050" cap="sq">
            <a:solidFill>
              <a:srgbClr val="023880"/>
            </a:solidFill>
            <a:prstDash val="lgDash"/>
            <a:miter/>
          </a:ln>
        </p:spPr>
        <p:txBody>
          <a:bodyPr/>
          <a:lstStyle/>
          <a:p>
            <a:endParaRPr lang="en-US"/>
          </a:p>
        </p:txBody>
      </p:sp>
      <p:sp>
        <p:nvSpPr>
          <p:cNvPr id="10" name="Freeform 10"/>
          <p:cNvSpPr/>
          <p:nvPr/>
        </p:nvSpPr>
        <p:spPr>
          <a:xfrm>
            <a:off x="14634427" y="2666640"/>
            <a:ext cx="2145163" cy="345106"/>
          </a:xfrm>
          <a:custGeom>
            <a:avLst/>
            <a:gdLst/>
            <a:ahLst/>
            <a:cxnLst/>
            <a:rect l="l" t="t" r="r" b="b"/>
            <a:pathLst>
              <a:path w="2145163" h="345106">
                <a:moveTo>
                  <a:pt x="0" y="0"/>
                </a:moveTo>
                <a:lnTo>
                  <a:pt x="2145162" y="0"/>
                </a:lnTo>
                <a:lnTo>
                  <a:pt x="2145162" y="345106"/>
                </a:lnTo>
                <a:lnTo>
                  <a:pt x="0" y="345106"/>
                </a:lnTo>
                <a:lnTo>
                  <a:pt x="0" y="0"/>
                </a:lnTo>
                <a:close/>
              </a:path>
            </a:pathLst>
          </a:custGeom>
          <a:blipFill>
            <a:blip r:embed="rId5"/>
            <a:stretch>
              <a:fillRect l="-5585" t="-1344675" r="-156917" b="-1014058"/>
            </a:stretch>
          </a:blipFill>
          <a:ln w="19050" cap="sq">
            <a:solidFill>
              <a:srgbClr val="023880"/>
            </a:solidFill>
            <a:prstDash val="lgDash"/>
            <a:miter/>
          </a:ln>
        </p:spPr>
        <p:txBody>
          <a:bodyPr/>
          <a:lstStyle/>
          <a:p>
            <a:endParaRPr lang="en-US"/>
          </a:p>
        </p:txBody>
      </p:sp>
      <p:sp>
        <p:nvSpPr>
          <p:cNvPr id="11" name="Freeform 11"/>
          <p:cNvSpPr/>
          <p:nvPr/>
        </p:nvSpPr>
        <p:spPr>
          <a:xfrm>
            <a:off x="12882584" y="4798394"/>
            <a:ext cx="1843248" cy="345106"/>
          </a:xfrm>
          <a:custGeom>
            <a:avLst/>
            <a:gdLst/>
            <a:ahLst/>
            <a:cxnLst/>
            <a:rect l="l" t="t" r="r" b="b"/>
            <a:pathLst>
              <a:path w="1843248" h="345106">
                <a:moveTo>
                  <a:pt x="0" y="0"/>
                </a:moveTo>
                <a:lnTo>
                  <a:pt x="1843248" y="0"/>
                </a:lnTo>
                <a:lnTo>
                  <a:pt x="1843248" y="345106"/>
                </a:lnTo>
                <a:lnTo>
                  <a:pt x="0" y="345106"/>
                </a:lnTo>
                <a:lnTo>
                  <a:pt x="0" y="0"/>
                </a:lnTo>
                <a:close/>
              </a:path>
            </a:pathLst>
          </a:custGeom>
          <a:blipFill>
            <a:blip r:embed="rId5"/>
            <a:stretch>
              <a:fillRect l="-6500" t="-1344675" r="-198999" b="-1014058"/>
            </a:stretch>
          </a:blipFill>
          <a:ln w="19050" cap="sq">
            <a:solidFill>
              <a:srgbClr val="023880"/>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66833"/>
            </a:stretch>
          </a:blipFill>
        </p:spPr>
        <p:txBody>
          <a:bodyPr/>
          <a:lstStyle/>
          <a:p>
            <a:endParaRPr lang="en-US"/>
          </a:p>
        </p:txBody>
      </p:sp>
      <p:sp>
        <p:nvSpPr>
          <p:cNvPr id="3" name="Freeform 3"/>
          <p:cNvSpPr/>
          <p:nvPr/>
        </p:nvSpPr>
        <p:spPr>
          <a:xfrm rot="6673934" flipH="1">
            <a:off x="524797" y="-1243267"/>
            <a:ext cx="3721250" cy="6002016"/>
          </a:xfrm>
          <a:custGeom>
            <a:avLst/>
            <a:gdLst/>
            <a:ahLst/>
            <a:cxnLst/>
            <a:rect l="l" t="t" r="r" b="b"/>
            <a:pathLst>
              <a:path w="3721250" h="6002016">
                <a:moveTo>
                  <a:pt x="3721249" y="0"/>
                </a:moveTo>
                <a:lnTo>
                  <a:pt x="0" y="0"/>
                </a:lnTo>
                <a:lnTo>
                  <a:pt x="0" y="6002016"/>
                </a:lnTo>
                <a:lnTo>
                  <a:pt x="3721249" y="6002016"/>
                </a:lnTo>
                <a:lnTo>
                  <a:pt x="372124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64236" y="1028700"/>
            <a:ext cx="5910416" cy="59104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2566" r="-7527"/>
              </a:stretch>
            </a:blipFill>
          </p:spPr>
          <p:txBody>
            <a:bodyPr/>
            <a:lstStyle/>
            <a:p>
              <a:endParaRPr lang="en-US"/>
            </a:p>
          </p:txBody>
        </p:sp>
      </p:grpSp>
      <p:sp>
        <p:nvSpPr>
          <p:cNvPr id="6" name="Freeform 6"/>
          <p:cNvSpPr/>
          <p:nvPr/>
        </p:nvSpPr>
        <p:spPr>
          <a:xfrm>
            <a:off x="0" y="5748433"/>
            <a:ext cx="18288000" cy="7019734"/>
          </a:xfrm>
          <a:custGeom>
            <a:avLst/>
            <a:gdLst/>
            <a:ahLst/>
            <a:cxnLst/>
            <a:rect l="l" t="t" r="r" b="b"/>
            <a:pathLst>
              <a:path w="18288000" h="7019734">
                <a:moveTo>
                  <a:pt x="0" y="0"/>
                </a:moveTo>
                <a:lnTo>
                  <a:pt x="18288000" y="0"/>
                </a:lnTo>
                <a:lnTo>
                  <a:pt x="18288000" y="7019734"/>
                </a:lnTo>
                <a:lnTo>
                  <a:pt x="0" y="7019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7359923" y="3232153"/>
            <a:ext cx="7576391" cy="842645"/>
          </a:xfrm>
          <a:prstGeom prst="rect">
            <a:avLst/>
          </a:prstGeom>
        </p:spPr>
        <p:txBody>
          <a:bodyPr lIns="0" tIns="0" rIns="0" bIns="0" rtlCol="0" anchor="t">
            <a:spAutoFit/>
          </a:bodyPr>
          <a:lstStyle/>
          <a:p>
            <a:pPr marL="0" lvl="0" indent="0" algn="l">
              <a:lnSpc>
                <a:spcPts val="5739"/>
              </a:lnSpc>
              <a:spcBef>
                <a:spcPct val="0"/>
              </a:spcBef>
            </a:pPr>
            <a:r>
              <a:rPr lang="en-US" sz="6999" b="1" u="none" strike="noStrike">
                <a:solidFill>
                  <a:srgbClr val="4575A6"/>
                </a:solidFill>
                <a:latin typeface="Arial Bold"/>
                <a:ea typeface="Arial Bold"/>
                <a:cs typeface="Arial Bold"/>
                <a:sym typeface="Arial Bold"/>
              </a:rPr>
              <a:t>TỔNG QUAN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2749882"/>
            <a:ext cx="16230600" cy="1558290"/>
          </a:xfrm>
          <a:prstGeom prst="rect">
            <a:avLst/>
          </a:prstGeom>
        </p:spPr>
        <p:txBody>
          <a:bodyPr lIns="0" tIns="0" rIns="0" bIns="0" rtlCol="0" anchor="t">
            <a:spAutoFit/>
          </a:bodyPr>
          <a:lstStyle/>
          <a:p>
            <a:pPr marL="453390" lvl="1" indent="-226695" algn="l">
              <a:lnSpc>
                <a:spcPts val="4200"/>
              </a:lnSpc>
              <a:buFont typeface="Arial"/>
              <a:buChar char="•"/>
            </a:pPr>
            <a:r>
              <a:rPr lang="en-US" sz="2100">
                <a:solidFill>
                  <a:srgbClr val="2B314D"/>
                </a:solidFill>
                <a:latin typeface="Arial"/>
                <a:ea typeface="Arial"/>
                <a:cs typeface="Arial"/>
                <a:sym typeface="Arial"/>
              </a:rPr>
              <a:t>Các Triệu chứng trực tiếp có thể được xem </a:t>
            </a:r>
            <a:r>
              <a:rPr lang="en-US" sz="2100" u="none" strike="noStrike">
                <a:solidFill>
                  <a:srgbClr val="2B314D"/>
                </a:solidFill>
                <a:latin typeface="Arial"/>
                <a:ea typeface="Arial"/>
                <a:cs typeface="Arial"/>
                <a:sym typeface="Arial"/>
              </a:rPr>
              <a:t>như công cụ sàng lọc và phát hiện bệnh sớm.</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Khuyến nghị khám chuyên sâu khi có ho khan kéo dài, đau ngực hoặc khó thở tăng dần.</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Ưu tiên phát hiện sớm ở nhóm nguy cơ cao (hút thuốc, ô nhiễm).</a:t>
            </a:r>
          </a:p>
        </p:txBody>
      </p:sp>
      <p:grpSp>
        <p:nvGrpSpPr>
          <p:cNvPr id="5" name="Group 5"/>
          <p:cNvGrpSpPr/>
          <p:nvPr/>
        </p:nvGrpSpPr>
        <p:grpSpPr>
          <a:xfrm>
            <a:off x="0" y="0"/>
            <a:ext cx="18288000" cy="1572181"/>
            <a:chOff x="0" y="0"/>
            <a:chExt cx="4816593" cy="414072"/>
          </a:xfrm>
        </p:grpSpPr>
        <p:sp>
          <p:nvSpPr>
            <p:cNvPr id="6" name="Freeform 6"/>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7" name="TextBox 7"/>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ĐÈ XUẤT VỀ NHÓM TRIỆU CHỨNG TRỰC TIẾP CỦA HỆ HÔ HẤP</a:t>
              </a:r>
            </a:p>
          </p:txBody>
        </p:sp>
      </p:grpSp>
      <p:grpSp>
        <p:nvGrpSpPr>
          <p:cNvPr id="8" name="Group 8"/>
          <p:cNvGrpSpPr/>
          <p:nvPr/>
        </p:nvGrpSpPr>
        <p:grpSpPr>
          <a:xfrm>
            <a:off x="821313" y="2219917"/>
            <a:ext cx="4117207" cy="374650"/>
            <a:chOff x="0" y="0"/>
            <a:chExt cx="5489610" cy="499533"/>
          </a:xfrm>
        </p:grpSpPr>
        <p:sp>
          <p:nvSpPr>
            <p:cNvPr id="9" name="TextBox 9"/>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Đề xuất</a:t>
              </a:r>
            </a:p>
          </p:txBody>
        </p:sp>
        <p:grpSp>
          <p:nvGrpSpPr>
            <p:cNvPr id="10" name="Group 10"/>
            <p:cNvGrpSpPr/>
            <p:nvPr/>
          </p:nvGrpSpPr>
          <p:grpSpPr>
            <a:xfrm>
              <a:off x="0" y="67947"/>
              <a:ext cx="333602" cy="3336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12" name="TextBox 12"/>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40772" y="2053795"/>
            <a:ext cx="10415429" cy="5055665"/>
          </a:xfrm>
          <a:custGeom>
            <a:avLst/>
            <a:gdLst/>
            <a:ahLst/>
            <a:cxnLst/>
            <a:rect l="l" t="t" r="r" b="b"/>
            <a:pathLst>
              <a:path w="10415429" h="5055665">
                <a:moveTo>
                  <a:pt x="0" y="0"/>
                </a:moveTo>
                <a:lnTo>
                  <a:pt x="10415429" y="0"/>
                </a:lnTo>
                <a:lnTo>
                  <a:pt x="10415429" y="5055665"/>
                </a:lnTo>
                <a:lnTo>
                  <a:pt x="0" y="5055665"/>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1008601" y="3466856"/>
            <a:ext cx="6759654" cy="1024890"/>
          </a:xfrm>
          <a:prstGeom prst="rect">
            <a:avLst/>
          </a:prstGeom>
        </p:spPr>
        <p:txBody>
          <a:bodyPr lIns="0" tIns="0" rIns="0" bIns="0" rtlCol="0" anchor="t">
            <a:spAutoFit/>
          </a:bodyPr>
          <a:lstStyle/>
          <a:p>
            <a:pPr marL="453390" lvl="1" indent="-226695" algn="l">
              <a:lnSpc>
                <a:spcPts val="4200"/>
              </a:lnSpc>
              <a:buFont typeface="Arial"/>
              <a:buChar char="•"/>
            </a:pPr>
            <a:r>
              <a:rPr lang="en-US" sz="2100" b="1">
                <a:solidFill>
                  <a:srgbClr val="2B314D"/>
                </a:solidFill>
                <a:latin typeface="Arial Bold"/>
                <a:ea typeface="Arial Bold"/>
                <a:cs typeface="Arial Bold"/>
                <a:sym typeface="Arial Bold"/>
              </a:rPr>
              <a:t>Mệt mỏi</a:t>
            </a:r>
            <a:r>
              <a:rPr lang="en-US" sz="2100">
                <a:solidFill>
                  <a:srgbClr val="2B314D"/>
                </a:solidFill>
                <a:latin typeface="Arial"/>
                <a:ea typeface="Arial"/>
                <a:cs typeface="Arial"/>
                <a:sym typeface="Arial"/>
              </a:rPr>
              <a:t> </a:t>
            </a:r>
            <a:r>
              <a:rPr lang="en-US" sz="2100" u="none" strike="noStrike">
                <a:solidFill>
                  <a:srgbClr val="2B314D"/>
                </a:solidFill>
                <a:latin typeface="Arial"/>
                <a:ea typeface="Arial"/>
                <a:cs typeface="Arial"/>
                <a:sym typeface="Arial"/>
              </a:rPr>
              <a:t>và </a:t>
            </a:r>
            <a:r>
              <a:rPr lang="en-US" sz="2100" b="1" u="none" strike="noStrike">
                <a:solidFill>
                  <a:srgbClr val="2B314D"/>
                </a:solidFill>
                <a:latin typeface="Arial Bold"/>
                <a:ea typeface="Arial Bold"/>
                <a:cs typeface="Arial Bold"/>
                <a:sym typeface="Arial Bold"/>
              </a:rPr>
              <a:t>Sụt cân</a:t>
            </a:r>
            <a:r>
              <a:rPr lang="en-US" sz="2100" u="none" strike="noStrike">
                <a:solidFill>
                  <a:srgbClr val="2B314D"/>
                </a:solidFill>
                <a:latin typeface="Arial"/>
                <a:ea typeface="Arial"/>
                <a:cs typeface="Arial"/>
                <a:sym typeface="Arial"/>
              </a:rPr>
              <a:t> có mức điểm khá gần nhau lần lượt là 0.6 và 0.5 ở giai đoạn bệnh nặng.</a:t>
            </a:r>
          </a:p>
        </p:txBody>
      </p:sp>
      <p:sp>
        <p:nvSpPr>
          <p:cNvPr id="5" name="TextBox 5"/>
          <p:cNvSpPr txBox="1"/>
          <p:nvPr/>
        </p:nvSpPr>
        <p:spPr>
          <a:xfrm>
            <a:off x="11008601" y="4757527"/>
            <a:ext cx="6759654" cy="1024890"/>
          </a:xfrm>
          <a:prstGeom prst="rect">
            <a:avLst/>
          </a:prstGeom>
        </p:spPr>
        <p:txBody>
          <a:bodyPr lIns="0" tIns="0" rIns="0" bIns="0" rtlCol="0" anchor="t">
            <a:spAutoFit/>
          </a:bodyPr>
          <a:lstStyle/>
          <a:p>
            <a:pPr marL="453390" lvl="1" indent="-226695" algn="l">
              <a:lnSpc>
                <a:spcPts val="4200"/>
              </a:lnSpc>
              <a:buFont typeface="Arial"/>
              <a:buChar char="•"/>
            </a:pPr>
            <a:r>
              <a:rPr lang="en-US" sz="2100" b="1">
                <a:solidFill>
                  <a:srgbClr val="2B314D"/>
                </a:solidFill>
                <a:latin typeface="Arial Bold"/>
                <a:ea typeface="Arial Bold"/>
                <a:cs typeface="Arial Bold"/>
                <a:sym typeface="Arial Bold"/>
              </a:rPr>
              <a:t>Khó nuốt</a:t>
            </a:r>
            <a:r>
              <a:rPr lang="en-US" sz="2100">
                <a:solidFill>
                  <a:srgbClr val="2B314D"/>
                </a:solidFill>
                <a:latin typeface="Arial"/>
                <a:ea typeface="Arial"/>
                <a:cs typeface="Arial"/>
                <a:sym typeface="Arial"/>
              </a:rPr>
              <a:t> và </a:t>
            </a:r>
            <a:r>
              <a:rPr lang="en-US" sz="2100" b="1">
                <a:solidFill>
                  <a:srgbClr val="2B314D"/>
                </a:solidFill>
                <a:latin typeface="Arial Bold"/>
                <a:ea typeface="Arial Bold"/>
                <a:cs typeface="Arial Bold"/>
                <a:sym typeface="Arial Bold"/>
              </a:rPr>
              <a:t>Ngón tay dùi trống</a:t>
            </a:r>
            <a:r>
              <a:rPr lang="en-US" sz="2100" b="1" u="none" strike="noStrike">
                <a:solidFill>
                  <a:srgbClr val="2B314D"/>
                </a:solidFill>
                <a:latin typeface="Arial Bold"/>
                <a:ea typeface="Arial Bold"/>
                <a:cs typeface="Arial Bold"/>
                <a:sym typeface="Arial Bold"/>
              </a:rPr>
              <a:t> </a:t>
            </a:r>
            <a:r>
              <a:rPr lang="en-US" sz="2100" u="none" strike="noStrike">
                <a:solidFill>
                  <a:srgbClr val="2B314D"/>
                </a:solidFill>
                <a:latin typeface="Arial"/>
                <a:ea typeface="Arial"/>
                <a:cs typeface="Arial"/>
                <a:sym typeface="Arial"/>
              </a:rPr>
              <a:t>xuất hiện nhiều hơn ở giai đoạn trung bình - nặng.</a:t>
            </a:r>
          </a:p>
        </p:txBody>
      </p:sp>
      <p:grpSp>
        <p:nvGrpSpPr>
          <p:cNvPr id="6" name="Group 6"/>
          <p:cNvGrpSpPr/>
          <p:nvPr/>
        </p:nvGrpSpPr>
        <p:grpSpPr>
          <a:xfrm>
            <a:off x="0" y="0"/>
            <a:ext cx="18288000" cy="1572181"/>
            <a:chOff x="0" y="0"/>
            <a:chExt cx="4816593" cy="414072"/>
          </a:xfrm>
        </p:grpSpPr>
        <p:sp>
          <p:nvSpPr>
            <p:cNvPr id="7" name="Freeform 7"/>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8" name="TextBox 8"/>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KẾT LUẬN VỀ TRIỆU CHỨNG TOÀN THÂN</a:t>
              </a:r>
            </a:p>
          </p:txBody>
        </p:sp>
      </p:grpSp>
      <p:sp>
        <p:nvSpPr>
          <p:cNvPr id="9" name="TextBox 9"/>
          <p:cNvSpPr txBox="1"/>
          <p:nvPr/>
        </p:nvSpPr>
        <p:spPr>
          <a:xfrm>
            <a:off x="1028700" y="7376160"/>
            <a:ext cx="16124261" cy="1024890"/>
          </a:xfrm>
          <a:prstGeom prst="rect">
            <a:avLst/>
          </a:prstGeom>
        </p:spPr>
        <p:txBody>
          <a:bodyPr lIns="0" tIns="0" rIns="0" bIns="0" rtlCol="0" anchor="t">
            <a:spAutoFit/>
          </a:bodyPr>
          <a:lstStyle/>
          <a:p>
            <a:pPr algn="l">
              <a:lnSpc>
                <a:spcPts val="4200"/>
              </a:lnSpc>
            </a:pPr>
            <a:r>
              <a:rPr lang="en-US" sz="2100">
                <a:solidFill>
                  <a:srgbClr val="2B314D"/>
                </a:solidFill>
                <a:latin typeface="Arial"/>
                <a:ea typeface="Arial"/>
                <a:cs typeface="Arial"/>
                <a:sym typeface="Arial"/>
              </a:rPr>
              <a:t>→ Triệu chứ</a:t>
            </a:r>
            <a:r>
              <a:rPr lang="en-US" sz="2100" u="none" strike="noStrike">
                <a:solidFill>
                  <a:srgbClr val="2B314D"/>
                </a:solidFill>
                <a:latin typeface="Arial"/>
                <a:ea typeface="Arial"/>
                <a:cs typeface="Arial"/>
                <a:sym typeface="Arial"/>
              </a:rPr>
              <a:t>ng toàn thân phản ánh mức độ tiến triển của bệnh. Sút cân và mệt mỏi kéo dài là dấu hiệu cảnh báo bệnh đã ở giai đoạn muộn.</a:t>
            </a:r>
          </a:p>
        </p:txBody>
      </p:sp>
      <p:sp>
        <p:nvSpPr>
          <p:cNvPr id="10" name="Freeform 10"/>
          <p:cNvSpPr/>
          <p:nvPr/>
        </p:nvSpPr>
        <p:spPr>
          <a:xfrm>
            <a:off x="440772" y="3892473"/>
            <a:ext cx="2160693" cy="345106"/>
          </a:xfrm>
          <a:custGeom>
            <a:avLst/>
            <a:gdLst/>
            <a:ahLst/>
            <a:cxnLst/>
            <a:rect l="l" t="t" r="r" b="b"/>
            <a:pathLst>
              <a:path w="2160693" h="345106">
                <a:moveTo>
                  <a:pt x="0" y="0"/>
                </a:moveTo>
                <a:lnTo>
                  <a:pt x="2160693" y="0"/>
                </a:lnTo>
                <a:lnTo>
                  <a:pt x="2160693" y="345106"/>
                </a:lnTo>
                <a:lnTo>
                  <a:pt x="0" y="345106"/>
                </a:lnTo>
                <a:lnTo>
                  <a:pt x="0" y="0"/>
                </a:lnTo>
                <a:close/>
              </a:path>
            </a:pathLst>
          </a:custGeom>
          <a:blipFill>
            <a:blip r:embed="rId5"/>
            <a:stretch>
              <a:fillRect l="-5545" t="-1344675" r="-155070" b="-1014058"/>
            </a:stretch>
          </a:blipFill>
          <a:ln w="19050" cap="sq">
            <a:solidFill>
              <a:srgbClr val="023880"/>
            </a:solidFill>
            <a:prstDash val="lgDash"/>
            <a:miter/>
          </a:ln>
        </p:spPr>
        <p:txBody>
          <a:bodyPr/>
          <a:lstStyle/>
          <a:p>
            <a:endParaRPr lang="en-US"/>
          </a:p>
        </p:txBody>
      </p:sp>
      <p:sp>
        <p:nvSpPr>
          <p:cNvPr id="11" name="Freeform 11"/>
          <p:cNvSpPr/>
          <p:nvPr/>
        </p:nvSpPr>
        <p:spPr>
          <a:xfrm>
            <a:off x="440772" y="3293200"/>
            <a:ext cx="2160693" cy="345106"/>
          </a:xfrm>
          <a:custGeom>
            <a:avLst/>
            <a:gdLst/>
            <a:ahLst/>
            <a:cxnLst/>
            <a:rect l="l" t="t" r="r" b="b"/>
            <a:pathLst>
              <a:path w="2160693" h="345106">
                <a:moveTo>
                  <a:pt x="0" y="0"/>
                </a:moveTo>
                <a:lnTo>
                  <a:pt x="2160693" y="0"/>
                </a:lnTo>
                <a:lnTo>
                  <a:pt x="2160693" y="345106"/>
                </a:lnTo>
                <a:lnTo>
                  <a:pt x="0" y="345106"/>
                </a:lnTo>
                <a:lnTo>
                  <a:pt x="0" y="0"/>
                </a:lnTo>
                <a:close/>
              </a:path>
            </a:pathLst>
          </a:custGeom>
          <a:blipFill>
            <a:blip r:embed="rId5"/>
            <a:stretch>
              <a:fillRect l="-5545" t="-1344675" r="-155070" b="-1014058"/>
            </a:stretch>
          </a:blipFill>
          <a:ln w="19050" cap="sq">
            <a:solidFill>
              <a:srgbClr val="023880"/>
            </a:solidFill>
            <a:prstDash val="lgDash"/>
            <a:miter/>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2736483"/>
            <a:ext cx="16230600" cy="2091690"/>
          </a:xfrm>
          <a:prstGeom prst="rect">
            <a:avLst/>
          </a:prstGeom>
        </p:spPr>
        <p:txBody>
          <a:bodyPr lIns="0" tIns="0" rIns="0" bIns="0" rtlCol="0" anchor="t">
            <a:spAutoFit/>
          </a:bodyPr>
          <a:lstStyle/>
          <a:p>
            <a:pPr marL="453390" lvl="1" indent="-226695" algn="l">
              <a:lnSpc>
                <a:spcPts val="4200"/>
              </a:lnSpc>
              <a:buFont typeface="Arial"/>
              <a:buChar char="•"/>
            </a:pPr>
            <a:r>
              <a:rPr lang="en-US" sz="2100">
                <a:solidFill>
                  <a:srgbClr val="2B314D"/>
                </a:solidFill>
                <a:latin typeface="Arial"/>
                <a:ea typeface="Arial"/>
                <a:cs typeface="Arial"/>
                <a:sym typeface="Arial"/>
              </a:rPr>
              <a:t>Triệu chứng toàn thân </a:t>
            </a:r>
            <a:r>
              <a:rPr lang="en-US" sz="2100" u="none" strike="noStrike">
                <a:solidFill>
                  <a:srgbClr val="2B314D"/>
                </a:solidFill>
                <a:latin typeface="Arial"/>
                <a:ea typeface="Arial"/>
                <a:cs typeface="Arial"/>
                <a:sym typeface="Arial"/>
              </a:rPr>
              <a:t>có thể được sử dụng để đánh giá mức độ bệnh của bệnh nhân ung thư phổi.</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 Đối với bệnh nhân ở giai đoạn nặng, cần ưu tiên chăm sóc toàn diện và theo dõi chặt chẽ các dấu hiệu suy kiệt.</a:t>
            </a:r>
          </a:p>
          <a:p>
            <a:pPr marL="453390" lvl="1" indent="-226695" algn="l">
              <a:lnSpc>
                <a:spcPts val="4200"/>
              </a:lnSpc>
              <a:buFont typeface="Arial"/>
              <a:buChar char="•"/>
            </a:pPr>
            <a:r>
              <a:rPr lang="en-US" sz="2100" u="none" strike="noStrike">
                <a:solidFill>
                  <a:srgbClr val="2B314D"/>
                </a:solidFill>
                <a:latin typeface="Arial"/>
                <a:ea typeface="Arial"/>
                <a:cs typeface="Arial"/>
                <a:sym typeface="Arial"/>
              </a:rPr>
              <a:t> Đồng thời, cần tăng cường truyền thông và nâng cao nhận thức về sút cân không rõ nguyên nhân như một dấu hiệu cảnh báo sớm của bệnh ung thư phổi</a:t>
            </a:r>
          </a:p>
        </p:txBody>
      </p:sp>
      <p:grpSp>
        <p:nvGrpSpPr>
          <p:cNvPr id="5" name="Group 5"/>
          <p:cNvGrpSpPr/>
          <p:nvPr/>
        </p:nvGrpSpPr>
        <p:grpSpPr>
          <a:xfrm>
            <a:off x="0" y="0"/>
            <a:ext cx="18288000" cy="1572181"/>
            <a:chOff x="0" y="0"/>
            <a:chExt cx="4816593" cy="414072"/>
          </a:xfrm>
        </p:grpSpPr>
        <p:sp>
          <p:nvSpPr>
            <p:cNvPr id="6" name="Freeform 6"/>
            <p:cNvSpPr/>
            <p:nvPr/>
          </p:nvSpPr>
          <p:spPr>
            <a:xfrm>
              <a:off x="0" y="0"/>
              <a:ext cx="4816592" cy="414072"/>
            </a:xfrm>
            <a:custGeom>
              <a:avLst/>
              <a:gdLst/>
              <a:ahLst/>
              <a:cxnLst/>
              <a:rect l="l" t="t" r="r" b="b"/>
              <a:pathLst>
                <a:path w="4816592" h="414072">
                  <a:moveTo>
                    <a:pt x="0" y="0"/>
                  </a:moveTo>
                  <a:lnTo>
                    <a:pt x="4816592" y="0"/>
                  </a:lnTo>
                  <a:lnTo>
                    <a:pt x="4816592" y="414072"/>
                  </a:lnTo>
                  <a:lnTo>
                    <a:pt x="0" y="414072"/>
                  </a:lnTo>
                  <a:close/>
                </a:path>
              </a:pathLst>
            </a:custGeom>
            <a:gradFill rotWithShape="1">
              <a:gsLst>
                <a:gs pos="0">
                  <a:srgbClr val="7794B6">
                    <a:alpha val="100000"/>
                  </a:srgbClr>
                </a:gs>
                <a:gs pos="100000">
                  <a:srgbClr val="DFFAFF">
                    <a:alpha val="100000"/>
                  </a:srgbClr>
                </a:gs>
              </a:gsLst>
              <a:lin ang="18900000"/>
            </a:gradFill>
          </p:spPr>
          <p:txBody>
            <a:bodyPr/>
            <a:lstStyle/>
            <a:p>
              <a:endParaRPr lang="en-US"/>
            </a:p>
          </p:txBody>
        </p:sp>
        <p:sp>
          <p:nvSpPr>
            <p:cNvPr id="7" name="TextBox 7"/>
            <p:cNvSpPr txBox="1"/>
            <p:nvPr/>
          </p:nvSpPr>
          <p:spPr>
            <a:xfrm>
              <a:off x="0" y="-76200"/>
              <a:ext cx="4816593" cy="490272"/>
            </a:xfrm>
            <a:prstGeom prst="rect">
              <a:avLst/>
            </a:prstGeom>
          </p:spPr>
          <p:txBody>
            <a:bodyPr lIns="50800" tIns="50800" rIns="50800" bIns="50800" rtlCol="0" anchor="ctr"/>
            <a:lstStyle/>
            <a:p>
              <a:pPr algn="ctr">
                <a:lnSpc>
                  <a:spcPts val="4200"/>
                </a:lnSpc>
              </a:pPr>
              <a:r>
                <a:rPr lang="en-US" sz="3000" b="1">
                  <a:solidFill>
                    <a:srgbClr val="023880"/>
                  </a:solidFill>
                  <a:latin typeface="Arial Bold"/>
                  <a:ea typeface="Arial Bold"/>
                  <a:cs typeface="Arial Bold"/>
                  <a:sym typeface="Arial Bold"/>
                </a:rPr>
                <a:t>TRIỆU CHỨNG TOÀN THÂN</a:t>
              </a:r>
            </a:p>
          </p:txBody>
        </p:sp>
      </p:grpSp>
      <p:grpSp>
        <p:nvGrpSpPr>
          <p:cNvPr id="8" name="Group 8"/>
          <p:cNvGrpSpPr/>
          <p:nvPr/>
        </p:nvGrpSpPr>
        <p:grpSpPr>
          <a:xfrm>
            <a:off x="821313" y="2219917"/>
            <a:ext cx="4117207" cy="374650"/>
            <a:chOff x="0" y="0"/>
            <a:chExt cx="5489610" cy="499533"/>
          </a:xfrm>
        </p:grpSpPr>
        <p:sp>
          <p:nvSpPr>
            <p:cNvPr id="9" name="TextBox 9"/>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Đề xuất</a:t>
              </a:r>
            </a:p>
          </p:txBody>
        </p:sp>
        <p:grpSp>
          <p:nvGrpSpPr>
            <p:cNvPr id="10" name="Group 10"/>
            <p:cNvGrpSpPr/>
            <p:nvPr/>
          </p:nvGrpSpPr>
          <p:grpSpPr>
            <a:xfrm>
              <a:off x="0" y="67947"/>
              <a:ext cx="333602" cy="3336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12" name="TextBox 12"/>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5400000">
            <a:off x="-7605211" y="6504391"/>
            <a:ext cx="18288000" cy="4297680"/>
          </a:xfrm>
          <a:custGeom>
            <a:avLst/>
            <a:gdLst/>
            <a:ahLst/>
            <a:cxnLst/>
            <a:rect l="l" t="t" r="r" b="b"/>
            <a:pathLst>
              <a:path w="18288000" h="4297680">
                <a:moveTo>
                  <a:pt x="0" y="0"/>
                </a:moveTo>
                <a:lnTo>
                  <a:pt x="18288000" y="0"/>
                </a:lnTo>
                <a:lnTo>
                  <a:pt x="18288000" y="4297680"/>
                </a:lnTo>
                <a:lnTo>
                  <a:pt x="0" y="42976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a:off x="14894589" y="-1818383"/>
            <a:ext cx="6544964" cy="6544964"/>
          </a:xfrm>
          <a:custGeom>
            <a:avLst/>
            <a:gdLst/>
            <a:ahLst/>
            <a:cxnLst/>
            <a:rect l="l" t="t" r="r" b="b"/>
            <a:pathLst>
              <a:path w="6544964" h="6544964">
                <a:moveTo>
                  <a:pt x="0" y="0"/>
                </a:moveTo>
                <a:lnTo>
                  <a:pt x="6544964" y="0"/>
                </a:lnTo>
                <a:lnTo>
                  <a:pt x="6544964" y="6544964"/>
                </a:lnTo>
                <a:lnTo>
                  <a:pt x="0" y="65449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rot="-5400000">
            <a:off x="11528076" y="5629567"/>
            <a:ext cx="9832089" cy="7145217"/>
            <a:chOff x="0" y="0"/>
            <a:chExt cx="559222" cy="406400"/>
          </a:xfrm>
        </p:grpSpPr>
        <p:sp>
          <p:nvSpPr>
            <p:cNvPr id="6" name="Freeform 6"/>
            <p:cNvSpPr/>
            <p:nvPr/>
          </p:nvSpPr>
          <p:spPr>
            <a:xfrm>
              <a:off x="0" y="0"/>
              <a:ext cx="559222" cy="406400"/>
            </a:xfrm>
            <a:custGeom>
              <a:avLst/>
              <a:gdLst/>
              <a:ahLst/>
              <a:cxnLst/>
              <a:rect l="l" t="t" r="r" b="b"/>
              <a:pathLst>
                <a:path w="559222" h="406400">
                  <a:moveTo>
                    <a:pt x="356022" y="0"/>
                  </a:moveTo>
                  <a:cubicBezTo>
                    <a:pt x="468246" y="0"/>
                    <a:pt x="559222" y="90976"/>
                    <a:pt x="559222" y="203200"/>
                  </a:cubicBezTo>
                  <a:cubicBezTo>
                    <a:pt x="559222" y="315424"/>
                    <a:pt x="468246" y="406400"/>
                    <a:pt x="356022" y="406400"/>
                  </a:cubicBezTo>
                  <a:lnTo>
                    <a:pt x="203200" y="406400"/>
                  </a:lnTo>
                  <a:cubicBezTo>
                    <a:pt x="90976" y="406400"/>
                    <a:pt x="0" y="315424"/>
                    <a:pt x="0" y="203200"/>
                  </a:cubicBezTo>
                  <a:cubicBezTo>
                    <a:pt x="0" y="90976"/>
                    <a:pt x="90976" y="0"/>
                    <a:pt x="203200" y="0"/>
                  </a:cubicBezTo>
                  <a:close/>
                </a:path>
              </a:pathLst>
            </a:custGeom>
            <a:solidFill>
              <a:srgbClr val="2678A5"/>
            </a:solidFill>
          </p:spPr>
          <p:txBody>
            <a:bodyPr/>
            <a:lstStyle/>
            <a:p>
              <a:endParaRPr lang="en-US"/>
            </a:p>
          </p:txBody>
        </p:sp>
        <p:sp>
          <p:nvSpPr>
            <p:cNvPr id="7" name="TextBox 7"/>
            <p:cNvSpPr txBox="1"/>
            <p:nvPr/>
          </p:nvSpPr>
          <p:spPr>
            <a:xfrm>
              <a:off x="0" y="-47625"/>
              <a:ext cx="559222" cy="45402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362224" y="3334906"/>
            <a:ext cx="4925776" cy="7054964"/>
            <a:chOff x="0" y="0"/>
            <a:chExt cx="4433570" cy="6350000"/>
          </a:xfrm>
        </p:grpSpPr>
        <p:sp>
          <p:nvSpPr>
            <p:cNvPr id="9" name="Freeform 9"/>
            <p:cNvSpPr/>
            <p:nvPr/>
          </p:nvSpPr>
          <p:spPr>
            <a:xfrm>
              <a:off x="0" y="0"/>
              <a:ext cx="4433570" cy="6350000"/>
            </a:xfrm>
            <a:custGeom>
              <a:avLst/>
              <a:gdLst/>
              <a:ahLst/>
              <a:cxnLst/>
              <a:rect l="l" t="t" r="r" b="b"/>
              <a:pathLst>
                <a:path w="4433570" h="6350000">
                  <a:moveTo>
                    <a:pt x="4433570" y="0"/>
                  </a:moveTo>
                  <a:lnTo>
                    <a:pt x="4433570" y="6350000"/>
                  </a:lnTo>
                  <a:lnTo>
                    <a:pt x="0" y="6350000"/>
                  </a:lnTo>
                  <a:lnTo>
                    <a:pt x="0" y="4433570"/>
                  </a:lnTo>
                  <a:cubicBezTo>
                    <a:pt x="0" y="1985010"/>
                    <a:pt x="1985010" y="0"/>
                    <a:pt x="4433570" y="0"/>
                  </a:cubicBezTo>
                  <a:close/>
                </a:path>
              </a:pathLst>
            </a:custGeom>
            <a:blipFill>
              <a:blip r:embed="rId7"/>
              <a:stretch>
                <a:fillRect l="-153043" r="-21729"/>
              </a:stretch>
            </a:blipFill>
          </p:spPr>
          <p:txBody>
            <a:bodyPr/>
            <a:lstStyle/>
            <a:p>
              <a:endParaRPr lang="en-US"/>
            </a:p>
          </p:txBody>
        </p:sp>
      </p:grpSp>
      <p:sp>
        <p:nvSpPr>
          <p:cNvPr id="10" name="TextBox 10"/>
          <p:cNvSpPr txBox="1"/>
          <p:nvPr/>
        </p:nvSpPr>
        <p:spPr>
          <a:xfrm>
            <a:off x="2382990" y="3269345"/>
            <a:ext cx="9574769" cy="3593043"/>
          </a:xfrm>
          <a:prstGeom prst="rect">
            <a:avLst/>
          </a:prstGeom>
        </p:spPr>
        <p:txBody>
          <a:bodyPr lIns="0" tIns="0" rIns="0" bIns="0" rtlCol="0" anchor="t">
            <a:spAutoFit/>
          </a:bodyPr>
          <a:lstStyle/>
          <a:p>
            <a:pPr marL="0" lvl="0" indent="0" algn="ctr">
              <a:lnSpc>
                <a:spcPts val="13915"/>
              </a:lnSpc>
              <a:spcBef>
                <a:spcPct val="0"/>
              </a:spcBef>
            </a:pPr>
            <a:r>
              <a:rPr lang="en-US" sz="11694" b="1" u="none" strike="noStrike">
                <a:solidFill>
                  <a:srgbClr val="2B314D"/>
                </a:solidFill>
                <a:latin typeface="Arial Bold"/>
                <a:ea typeface="Arial Bold"/>
                <a:cs typeface="Arial Bold"/>
                <a:sym typeface="Arial Bold"/>
              </a:rPr>
              <a:t>Q AND A SESSION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830" t="-17889" r="-49156" b="-34097"/>
            </a:stretch>
          </a:blipFill>
        </p:spPr>
        <p:txBody>
          <a:bodyPr/>
          <a:lstStyle/>
          <a:p>
            <a:endParaRPr lang="en-US"/>
          </a:p>
        </p:txBody>
      </p:sp>
      <p:sp>
        <p:nvSpPr>
          <p:cNvPr id="3" name="Freeform 3"/>
          <p:cNvSpPr/>
          <p:nvPr/>
        </p:nvSpPr>
        <p:spPr>
          <a:xfrm rot="-10252266">
            <a:off x="9332892" y="493496"/>
            <a:ext cx="3721250" cy="6002016"/>
          </a:xfrm>
          <a:custGeom>
            <a:avLst/>
            <a:gdLst/>
            <a:ahLst/>
            <a:cxnLst/>
            <a:rect l="l" t="t" r="r" b="b"/>
            <a:pathLst>
              <a:path w="3721250" h="6002016">
                <a:moveTo>
                  <a:pt x="0" y="0"/>
                </a:moveTo>
                <a:lnTo>
                  <a:pt x="3721250" y="0"/>
                </a:lnTo>
                <a:lnTo>
                  <a:pt x="3721250" y="6002016"/>
                </a:lnTo>
                <a:lnTo>
                  <a:pt x="0" y="6002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3091931" y="-321115"/>
            <a:ext cx="4392470" cy="439247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9694396" y="2975009"/>
            <a:ext cx="5910416" cy="59104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r="-25046"/>
              </a:stretch>
            </a:blipFill>
          </p:spPr>
          <p:txBody>
            <a:bodyPr/>
            <a:lstStyle/>
            <a:p>
              <a:endParaRPr lang="en-US"/>
            </a:p>
          </p:txBody>
        </p:sp>
      </p:grpSp>
      <p:sp>
        <p:nvSpPr>
          <p:cNvPr id="9" name="Freeform 9"/>
          <p:cNvSpPr/>
          <p:nvPr/>
        </p:nvSpPr>
        <p:spPr>
          <a:xfrm rot="-638216">
            <a:off x="8940853" y="7191269"/>
            <a:ext cx="3551247" cy="4729263"/>
          </a:xfrm>
          <a:custGeom>
            <a:avLst/>
            <a:gdLst/>
            <a:ahLst/>
            <a:cxnLst/>
            <a:rect l="l" t="t" r="r" b="b"/>
            <a:pathLst>
              <a:path w="3551247" h="4729263">
                <a:moveTo>
                  <a:pt x="0" y="0"/>
                </a:moveTo>
                <a:lnTo>
                  <a:pt x="3551247" y="0"/>
                </a:lnTo>
                <a:lnTo>
                  <a:pt x="3551247" y="4729263"/>
                </a:lnTo>
                <a:lnTo>
                  <a:pt x="0" y="4729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11193517" y="6172200"/>
            <a:ext cx="7094483" cy="4114800"/>
          </a:xfrm>
          <a:custGeom>
            <a:avLst/>
            <a:gdLst/>
            <a:ahLst/>
            <a:cxnLst/>
            <a:rect l="l" t="t" r="r" b="b"/>
            <a:pathLst>
              <a:path w="7094483" h="4114800">
                <a:moveTo>
                  <a:pt x="7094483" y="0"/>
                </a:moveTo>
                <a:lnTo>
                  <a:pt x="0" y="0"/>
                </a:lnTo>
                <a:lnTo>
                  <a:pt x="0" y="4114800"/>
                </a:lnTo>
                <a:lnTo>
                  <a:pt x="7094483" y="4114800"/>
                </a:lnTo>
                <a:lnTo>
                  <a:pt x="7094483"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1" name="Group 11"/>
          <p:cNvGrpSpPr/>
          <p:nvPr/>
        </p:nvGrpSpPr>
        <p:grpSpPr>
          <a:xfrm>
            <a:off x="13530216" y="117170"/>
            <a:ext cx="3515899" cy="35158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t="-25046" b="-25046"/>
              </a:stretch>
            </a:blipFill>
          </p:spPr>
          <p:txBody>
            <a:bodyPr/>
            <a:lstStyle/>
            <a:p>
              <a:endParaRPr lang="en-US"/>
            </a:p>
          </p:txBody>
        </p:sp>
      </p:grpSp>
      <p:sp>
        <p:nvSpPr>
          <p:cNvPr id="13" name="Freeform 13"/>
          <p:cNvSpPr/>
          <p:nvPr/>
        </p:nvSpPr>
        <p:spPr>
          <a:xfrm>
            <a:off x="1028700" y="1028700"/>
            <a:ext cx="1187864" cy="1261245"/>
          </a:xfrm>
          <a:custGeom>
            <a:avLst/>
            <a:gdLst/>
            <a:ahLst/>
            <a:cxnLst/>
            <a:rect l="l" t="t" r="r" b="b"/>
            <a:pathLst>
              <a:path w="1187864" h="1261245">
                <a:moveTo>
                  <a:pt x="0" y="0"/>
                </a:moveTo>
                <a:lnTo>
                  <a:pt x="1187864" y="0"/>
                </a:lnTo>
                <a:lnTo>
                  <a:pt x="1187864" y="1261245"/>
                </a:lnTo>
                <a:lnTo>
                  <a:pt x="0" y="126124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951559" y="2556645"/>
            <a:ext cx="6256879" cy="4189348"/>
          </a:xfrm>
          <a:prstGeom prst="rect">
            <a:avLst/>
          </a:prstGeom>
        </p:spPr>
        <p:txBody>
          <a:bodyPr lIns="0" tIns="0" rIns="0" bIns="0" rtlCol="0" anchor="t">
            <a:spAutoFit/>
          </a:bodyPr>
          <a:lstStyle/>
          <a:p>
            <a:pPr algn="l">
              <a:lnSpc>
                <a:spcPts val="16301"/>
              </a:lnSpc>
            </a:pPr>
            <a:r>
              <a:rPr lang="en-US" sz="13698" b="1">
                <a:solidFill>
                  <a:srgbClr val="2B314D"/>
                </a:solidFill>
                <a:latin typeface="Arial Bold"/>
                <a:ea typeface="Arial Bold"/>
                <a:cs typeface="Arial Bold"/>
                <a:sym typeface="Arial Bold"/>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TextBox 3"/>
          <p:cNvSpPr txBox="1"/>
          <p:nvPr/>
        </p:nvSpPr>
        <p:spPr>
          <a:xfrm>
            <a:off x="3118352" y="2472751"/>
            <a:ext cx="5018377" cy="431800"/>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Mô tả bộ dữ liệu</a:t>
            </a:r>
          </a:p>
        </p:txBody>
      </p:sp>
      <p:sp>
        <p:nvSpPr>
          <p:cNvPr id="4" name="Freeform 4"/>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3144673" y="5159130"/>
            <a:ext cx="4694650" cy="431800"/>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Nguồn dữ liệu</a:t>
            </a:r>
          </a:p>
        </p:txBody>
      </p:sp>
      <p:sp>
        <p:nvSpPr>
          <p:cNvPr id="6" name="Freeform 6"/>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7" name="Group 7"/>
          <p:cNvGrpSpPr/>
          <p:nvPr/>
        </p:nvGrpSpPr>
        <p:grpSpPr>
          <a:xfrm>
            <a:off x="1461348" y="2529901"/>
            <a:ext cx="1109053" cy="1109053"/>
            <a:chOff x="0" y="0"/>
            <a:chExt cx="1478738" cy="1478738"/>
          </a:xfrm>
        </p:grpSpPr>
        <p:grpSp>
          <p:nvGrpSpPr>
            <p:cNvPr id="8" name="Group 8"/>
            <p:cNvGrpSpPr/>
            <p:nvPr/>
          </p:nvGrpSpPr>
          <p:grpSpPr>
            <a:xfrm>
              <a:off x="0" y="0"/>
              <a:ext cx="1478738" cy="14787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1" name="Group 11"/>
            <p:cNvGrpSpPr/>
            <p:nvPr/>
          </p:nvGrpSpPr>
          <p:grpSpPr>
            <a:xfrm>
              <a:off x="224316" y="224316"/>
              <a:ext cx="1030107" cy="10301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14" name="TextBox 14"/>
            <p:cNvSpPr txBox="1"/>
            <p:nvPr/>
          </p:nvSpPr>
          <p:spPr>
            <a:xfrm>
              <a:off x="588578" y="175382"/>
              <a:ext cx="301582" cy="1023200"/>
            </a:xfrm>
            <a:prstGeom prst="rect">
              <a:avLst/>
            </a:prstGeom>
          </p:spPr>
          <p:txBody>
            <a:bodyPr lIns="0" tIns="0" rIns="0" bIns="0" rtlCol="0" anchor="t">
              <a:spAutoFit/>
            </a:bodyPr>
            <a:lstStyle/>
            <a:p>
              <a:pPr algn="ctr">
                <a:lnSpc>
                  <a:spcPts val="6360"/>
                </a:lnSpc>
              </a:pPr>
              <a:r>
                <a:rPr lang="en-US" sz="4543" b="1">
                  <a:solidFill>
                    <a:srgbClr val="2B314D"/>
                  </a:solidFill>
                  <a:latin typeface="Arial Bold"/>
                  <a:ea typeface="Arial Bold"/>
                  <a:cs typeface="Arial Bold"/>
                  <a:sym typeface="Arial Bold"/>
                </a:rPr>
                <a:t>1</a:t>
              </a:r>
            </a:p>
          </p:txBody>
        </p:sp>
      </p:grpSp>
      <p:grpSp>
        <p:nvGrpSpPr>
          <p:cNvPr id="15" name="Group 15"/>
          <p:cNvGrpSpPr/>
          <p:nvPr/>
        </p:nvGrpSpPr>
        <p:grpSpPr>
          <a:xfrm>
            <a:off x="1533646" y="5032716"/>
            <a:ext cx="1109053" cy="1109053"/>
            <a:chOff x="0" y="0"/>
            <a:chExt cx="1478738" cy="1478738"/>
          </a:xfrm>
        </p:grpSpPr>
        <p:grpSp>
          <p:nvGrpSpPr>
            <p:cNvPr id="16" name="Group 16"/>
            <p:cNvGrpSpPr/>
            <p:nvPr/>
          </p:nvGrpSpPr>
          <p:grpSpPr>
            <a:xfrm>
              <a:off x="0" y="0"/>
              <a:ext cx="1478738" cy="14787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p>
                <a:endParaRPr lang="en-US"/>
              </a:p>
            </p:txBody>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9" name="Group 19"/>
            <p:cNvGrpSpPr/>
            <p:nvPr/>
          </p:nvGrpSpPr>
          <p:grpSpPr>
            <a:xfrm>
              <a:off x="224316" y="224316"/>
              <a:ext cx="1030107" cy="10301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2" name="TextBox 22"/>
            <p:cNvSpPr txBox="1"/>
            <p:nvPr/>
          </p:nvSpPr>
          <p:spPr>
            <a:xfrm>
              <a:off x="537778" y="175382"/>
              <a:ext cx="301582" cy="1023200"/>
            </a:xfrm>
            <a:prstGeom prst="rect">
              <a:avLst/>
            </a:prstGeom>
          </p:spPr>
          <p:txBody>
            <a:bodyPr lIns="0" tIns="0" rIns="0" bIns="0" rtlCol="0" anchor="t">
              <a:spAutoFit/>
            </a:bodyPr>
            <a:lstStyle/>
            <a:p>
              <a:pPr algn="ctr">
                <a:lnSpc>
                  <a:spcPts val="6360"/>
                </a:lnSpc>
              </a:pPr>
              <a:r>
                <a:rPr lang="en-US" sz="4543" b="1">
                  <a:solidFill>
                    <a:srgbClr val="2B314D"/>
                  </a:solidFill>
                  <a:latin typeface="Arial Bold"/>
                  <a:ea typeface="Arial Bold"/>
                  <a:cs typeface="Arial Bold"/>
                  <a:sym typeface="Arial Bold"/>
                </a:rPr>
                <a:t>2</a:t>
              </a:r>
            </a:p>
          </p:txBody>
        </p:sp>
      </p:grpSp>
      <p:sp>
        <p:nvSpPr>
          <p:cNvPr id="23" name="TextBox 23"/>
          <p:cNvSpPr txBox="1"/>
          <p:nvPr/>
        </p:nvSpPr>
        <p:spPr>
          <a:xfrm>
            <a:off x="3118352" y="2935838"/>
            <a:ext cx="13920174" cy="1801749"/>
          </a:xfrm>
          <a:prstGeom prst="rect">
            <a:avLst/>
          </a:prstGeom>
        </p:spPr>
        <p:txBody>
          <a:bodyPr lIns="0" tIns="0" rIns="0" bIns="0" rtlCol="0" anchor="t">
            <a:spAutoFit/>
          </a:bodyPr>
          <a:lstStyle/>
          <a:p>
            <a:pPr algn="l">
              <a:lnSpc>
                <a:spcPts val="3633"/>
              </a:lnSpc>
            </a:pPr>
            <a:r>
              <a:rPr lang="en-US" sz="2100">
                <a:solidFill>
                  <a:srgbClr val="2B314D"/>
                </a:solidFill>
                <a:latin typeface="Arial"/>
                <a:ea typeface="Arial"/>
                <a:cs typeface="Arial"/>
                <a:sym typeface="Arial"/>
              </a:rPr>
              <a:t>Dataset mô tả thông tin của các bệnh nhân liên quan đến ung thư phổi, bao gồm đặc điểm nhân khẩu học, các yếu tố nguy cơ từ môi trường và lối sống, các triệu chứng lâm sàng, và mức độ ung thư (Low, Medium, High). Dữ liệu được sử dụng nhằm phân tích mối quan hệ giữa yếu tố nguy cơ, biểu hiện triệu chứng và mức độ nghiêm trọng của bệnh.</a:t>
            </a:r>
          </a:p>
          <a:p>
            <a:pPr algn="l">
              <a:lnSpc>
                <a:spcPts val="3633"/>
              </a:lnSpc>
            </a:pPr>
            <a:endParaRPr lang="en-US" sz="2100">
              <a:solidFill>
                <a:srgbClr val="2B314D"/>
              </a:solidFill>
              <a:latin typeface="Arial"/>
              <a:ea typeface="Arial"/>
              <a:cs typeface="Arial"/>
              <a:sym typeface="Arial"/>
            </a:endParaRPr>
          </a:p>
        </p:txBody>
      </p:sp>
      <p:sp>
        <p:nvSpPr>
          <p:cNvPr id="24" name="TextBox 24"/>
          <p:cNvSpPr txBox="1"/>
          <p:nvPr/>
        </p:nvSpPr>
        <p:spPr>
          <a:xfrm>
            <a:off x="3144673" y="5688892"/>
            <a:ext cx="5018377" cy="349250"/>
          </a:xfrm>
          <a:prstGeom prst="rect">
            <a:avLst/>
          </a:prstGeom>
        </p:spPr>
        <p:txBody>
          <a:bodyPr lIns="0" tIns="0" rIns="0" bIns="0" rtlCol="0" anchor="t">
            <a:spAutoFit/>
          </a:bodyPr>
          <a:lstStyle/>
          <a:p>
            <a:pPr algn="l">
              <a:lnSpc>
                <a:spcPts val="2800"/>
              </a:lnSpc>
            </a:pPr>
            <a:r>
              <a:rPr lang="en-US" sz="2000">
                <a:solidFill>
                  <a:srgbClr val="2B314D"/>
                </a:solidFill>
                <a:latin typeface="Arial"/>
                <a:ea typeface="Arial"/>
                <a:cs typeface="Arial"/>
                <a:sym typeface="Arial"/>
              </a:rPr>
              <a:t>Dữ liệu được lấy từ Kaggle</a:t>
            </a:r>
          </a:p>
        </p:txBody>
      </p:sp>
      <p:sp>
        <p:nvSpPr>
          <p:cNvPr id="25" name="Freeform 25"/>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4431731" y="1003361"/>
            <a:ext cx="9424537" cy="526415"/>
          </a:xfrm>
          <a:prstGeom prst="rect">
            <a:avLst/>
          </a:prstGeom>
        </p:spPr>
        <p:txBody>
          <a:bodyPr lIns="0" tIns="0" rIns="0" bIns="0" rtlCol="0" anchor="t">
            <a:spAutoFit/>
          </a:bodyPr>
          <a:lstStyle/>
          <a:p>
            <a:pPr algn="ctr">
              <a:lnSpc>
                <a:spcPts val="3879"/>
              </a:lnSpc>
            </a:pPr>
            <a:r>
              <a:rPr lang="en-US" sz="3999" b="1">
                <a:solidFill>
                  <a:srgbClr val="2B314D"/>
                </a:solidFill>
                <a:latin typeface="Arial Bold"/>
                <a:ea typeface="Arial Bold"/>
                <a:cs typeface="Arial Bold"/>
                <a:sym typeface="Arial Bold"/>
              </a:rPr>
              <a:t>TỔNG QUAN BỘ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724646" y="3188267"/>
            <a:ext cx="5179104" cy="517910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0987" r="-39105"/>
              </a:stretch>
            </a:blipFill>
          </p:spPr>
          <p:txBody>
            <a:bodyPr/>
            <a:lstStyle/>
            <a:p>
              <a:endParaRPr lang="en-US"/>
            </a:p>
          </p:txBody>
        </p:sp>
      </p:grpSp>
      <p:sp>
        <p:nvSpPr>
          <p:cNvPr id="6" name="Freeform 6"/>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5278279" y="1104900"/>
            <a:ext cx="9424537"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BỐI CẢNH</a:t>
            </a:r>
          </a:p>
        </p:txBody>
      </p:sp>
      <p:sp>
        <p:nvSpPr>
          <p:cNvPr id="9" name="TextBox 9"/>
          <p:cNvSpPr txBox="1"/>
          <p:nvPr/>
        </p:nvSpPr>
        <p:spPr>
          <a:xfrm>
            <a:off x="5278279" y="6791191"/>
            <a:ext cx="9424537"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MỤC TIÊU NGHIÊN CỨU</a:t>
            </a:r>
          </a:p>
        </p:txBody>
      </p:sp>
      <p:sp>
        <p:nvSpPr>
          <p:cNvPr id="10" name="TextBox 10"/>
          <p:cNvSpPr txBox="1"/>
          <p:nvPr/>
        </p:nvSpPr>
        <p:spPr>
          <a:xfrm>
            <a:off x="5089426" y="7513296"/>
            <a:ext cx="11184037" cy="1574800"/>
          </a:xfrm>
          <a:prstGeom prst="rect">
            <a:avLst/>
          </a:prstGeom>
        </p:spPr>
        <p:txBody>
          <a:bodyPr lIns="0" tIns="0" rIns="0" bIns="0" rtlCol="0" anchor="t">
            <a:spAutoFit/>
          </a:bodyPr>
          <a:lstStyle/>
          <a:p>
            <a:pPr marL="539749" lvl="1" indent="-269875" algn="l">
              <a:lnSpc>
                <a:spcPts val="4249"/>
              </a:lnSpc>
              <a:buFont typeface="Arial"/>
              <a:buChar char="•"/>
            </a:pPr>
            <a:r>
              <a:rPr lang="en-US" sz="2499" u="none" strike="noStrike">
                <a:solidFill>
                  <a:srgbClr val="2B314D"/>
                </a:solidFill>
                <a:latin typeface="Arial"/>
                <a:ea typeface="Arial"/>
                <a:cs typeface="Arial"/>
                <a:sym typeface="Arial"/>
              </a:rPr>
              <a:t>Xác định các yếu tố nguy cơ (lối sống/ môi trường, di truyền, triệu chứng)</a:t>
            </a:r>
          </a:p>
          <a:p>
            <a:pPr marL="539749" lvl="1" indent="-269875" algn="l">
              <a:lnSpc>
                <a:spcPts val="4249"/>
              </a:lnSpc>
              <a:buFont typeface="Arial"/>
              <a:buChar char="•"/>
            </a:pPr>
            <a:r>
              <a:rPr lang="en-US" sz="2499" u="none" strike="noStrike">
                <a:solidFill>
                  <a:srgbClr val="2B314D"/>
                </a:solidFill>
                <a:latin typeface="Arial"/>
                <a:ea typeface="Arial"/>
                <a:cs typeface="Arial"/>
                <a:sym typeface="Arial"/>
              </a:rPr>
              <a:t>Phân tích mối quan hệ giữa triệu chứng – thói quen sống – mức độ ung thư</a:t>
            </a:r>
          </a:p>
          <a:p>
            <a:pPr marL="539749" lvl="1" indent="-269875" algn="l">
              <a:lnSpc>
                <a:spcPts val="4249"/>
              </a:lnSpc>
              <a:buFont typeface="Arial"/>
              <a:buChar char="•"/>
            </a:pPr>
            <a:r>
              <a:rPr lang="en-US" sz="2499" u="none" strike="noStrike">
                <a:solidFill>
                  <a:srgbClr val="2B314D"/>
                </a:solidFill>
                <a:latin typeface="Arial"/>
                <a:ea typeface="Arial"/>
                <a:cs typeface="Arial"/>
                <a:sym typeface="Arial"/>
              </a:rPr>
              <a:t>Dự đoán hoặc phân loại mức độ bệnh (Nhẹ/ Trung bình/ Nặng)</a:t>
            </a:r>
          </a:p>
        </p:txBody>
      </p:sp>
      <p:sp>
        <p:nvSpPr>
          <p:cNvPr id="11" name="TextBox 11"/>
          <p:cNvSpPr txBox="1"/>
          <p:nvPr/>
        </p:nvSpPr>
        <p:spPr>
          <a:xfrm>
            <a:off x="5278279" y="1610751"/>
            <a:ext cx="12410952" cy="4775200"/>
          </a:xfrm>
          <a:prstGeom prst="rect">
            <a:avLst/>
          </a:prstGeom>
        </p:spPr>
        <p:txBody>
          <a:bodyPr lIns="0" tIns="0" rIns="0" bIns="0" rtlCol="0" anchor="t">
            <a:spAutoFit/>
          </a:bodyPr>
          <a:lstStyle/>
          <a:p>
            <a:pPr algn="just">
              <a:lnSpc>
                <a:spcPts val="4249"/>
              </a:lnSpc>
              <a:spcBef>
                <a:spcPct val="0"/>
              </a:spcBef>
            </a:pPr>
            <a:r>
              <a:rPr lang="en-US" sz="2499" u="none" strike="noStrike">
                <a:solidFill>
                  <a:srgbClr val="2B314D"/>
                </a:solidFill>
                <a:latin typeface="Arial"/>
                <a:ea typeface="Arial"/>
                <a:cs typeface="Arial"/>
                <a:sym typeface="Arial"/>
              </a:rPr>
              <a:t>Ung thư phổi là nguyên nhân tử vong do ung thư hàng đầu trên toàn cầu, trong đó hút thuốc lá được xem là yếu tố nguy cơ chính. Tuy nhiên, các nghiên cứu gần đây cho thấy ô nhiễm không khí cũng có mối liên hệ đáng kể với nguy cơ mắc ung thư phổi, kể cả ở những người không hút thuốc. Một nghiên cứu quy mô lớn tại Trung Quốc cho thấy tỷ lệ mắc ung thư phổi cao hơn ở nhóm dân cư sinh sống tại khu vực có mức độ ô nhiễm không khí cao. Nguy cơ này có xu hướng gia tăng theo độ tuổi và xuất hiện rõ rệt ở nhóm không hút thuốc. Mặc dù chưa khẳng định mối quan hệ nhân quả, các kết quả này nhấn mạnh vai trò quan trọng của yếu tố môi trường trong việc đánh giá nguy cơ và mức độ ung thư phổi.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aphicFrame>
        <p:nvGraphicFramePr>
          <p:cNvPr id="6" name="Table 6"/>
          <p:cNvGraphicFramePr>
            <a:graphicFrameLocks noGrp="1"/>
          </p:cNvGraphicFramePr>
          <p:nvPr/>
        </p:nvGraphicFramePr>
        <p:xfrm>
          <a:off x="298368" y="2064480"/>
          <a:ext cx="8679362" cy="7029060"/>
        </p:xfrm>
        <a:graphic>
          <a:graphicData uri="http://schemas.openxmlformats.org/drawingml/2006/table">
            <a:tbl>
              <a:tblPr/>
              <a:tblGrid>
                <a:gridCol w="853927">
                  <a:extLst>
                    <a:ext uri="{9D8B030D-6E8A-4147-A177-3AD203B41FA5}">
                      <a16:colId xmlns:a16="http://schemas.microsoft.com/office/drawing/2014/main" val="20000"/>
                    </a:ext>
                  </a:extLst>
                </a:gridCol>
                <a:gridCol w="2653031">
                  <a:extLst>
                    <a:ext uri="{9D8B030D-6E8A-4147-A177-3AD203B41FA5}">
                      <a16:colId xmlns:a16="http://schemas.microsoft.com/office/drawing/2014/main" val="20001"/>
                    </a:ext>
                  </a:extLst>
                </a:gridCol>
                <a:gridCol w="5172404">
                  <a:extLst>
                    <a:ext uri="{9D8B030D-6E8A-4147-A177-3AD203B41FA5}">
                      <a16:colId xmlns:a16="http://schemas.microsoft.com/office/drawing/2014/main" val="20002"/>
                    </a:ext>
                  </a:extLst>
                </a:gridCol>
              </a:tblGrid>
              <a:tr h="620121">
                <a:tc>
                  <a:txBody>
                    <a:bodyPr/>
                    <a:lstStyle/>
                    <a:p>
                      <a:pPr algn="ctr">
                        <a:lnSpc>
                          <a:spcPts val="2659"/>
                        </a:lnSpc>
                        <a:defRPr/>
                      </a:pPr>
                      <a:r>
                        <a:rPr lang="en-US" sz="1899" b="1">
                          <a:solidFill>
                            <a:srgbClr val="FFFFFF"/>
                          </a:solidFill>
                          <a:latin typeface="Arial Bold"/>
                          <a:ea typeface="Arial Bold"/>
                          <a:cs typeface="Arial Bold"/>
                          <a:sym typeface="Arial Bold"/>
                        </a:rPr>
                        <a:t>STT</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a:txBody>
                    <a:bodyPr/>
                    <a:lstStyle/>
                    <a:p>
                      <a:pPr algn="ctr">
                        <a:lnSpc>
                          <a:spcPts val="2659"/>
                        </a:lnSpc>
                        <a:defRPr/>
                      </a:pPr>
                      <a:r>
                        <a:rPr lang="en-US" sz="1899" b="1">
                          <a:solidFill>
                            <a:srgbClr val="FFFFFF"/>
                          </a:solidFill>
                          <a:latin typeface="Arial Bold"/>
                          <a:ea typeface="Arial Bold"/>
                          <a:cs typeface="Arial Bold"/>
                          <a:sym typeface="Arial Bold"/>
                        </a:rPr>
                        <a:t>Tên biến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a:txBody>
                    <a:bodyPr/>
                    <a:lstStyle/>
                    <a:p>
                      <a:pPr algn="ctr">
                        <a:lnSpc>
                          <a:spcPts val="2659"/>
                        </a:lnSpc>
                        <a:defRPr/>
                      </a:pPr>
                      <a:r>
                        <a:rPr lang="en-US" sz="1899" b="1">
                          <a:solidFill>
                            <a:srgbClr val="FFFFFF"/>
                          </a:solidFill>
                          <a:latin typeface="Arial Bold"/>
                          <a:ea typeface="Arial Bold"/>
                          <a:cs typeface="Arial Bold"/>
                          <a:sym typeface="Arial Bold"/>
                        </a:rPr>
                        <a:t>Mô tả (Tiếng Việt)</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506197">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Patient Id</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Mã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6197">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Age</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Tuổi của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6197">
                <a:tc>
                  <a:txBody>
                    <a:bodyPr/>
                    <a:lstStyle/>
                    <a:p>
                      <a:pPr algn="ctr">
                        <a:lnSpc>
                          <a:spcPts val="2659"/>
                        </a:lnSpc>
                        <a:defRPr/>
                      </a:pPr>
                      <a:r>
                        <a:rPr lang="en-US" sz="1899">
                          <a:solidFill>
                            <a:srgbClr val="000000"/>
                          </a:solidFill>
                          <a:latin typeface="Arial"/>
                          <a:ea typeface="Arial"/>
                          <a:cs typeface="Arial"/>
                          <a:sym typeface="Arial"/>
                        </a:rPr>
                        <a:t>3</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Gender</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Giới tính của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0478">
                <a:tc>
                  <a:txBody>
                    <a:bodyPr/>
                    <a:lstStyle/>
                    <a:p>
                      <a:pPr algn="ctr">
                        <a:lnSpc>
                          <a:spcPts val="2659"/>
                        </a:lnSpc>
                        <a:defRPr/>
                      </a:pPr>
                      <a:r>
                        <a:rPr lang="en-US" sz="1899">
                          <a:solidFill>
                            <a:srgbClr val="000000"/>
                          </a:solidFill>
                          <a:latin typeface="Arial"/>
                          <a:ea typeface="Arial"/>
                          <a:cs typeface="Arial"/>
                          <a:sym typeface="Arial"/>
                        </a:rPr>
                        <a:t>4</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Air Pollution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phơi nhiễm ô nhiễm không khí của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6197">
                <a:tc>
                  <a:txBody>
                    <a:bodyPr/>
                    <a:lstStyle/>
                    <a:p>
                      <a:pPr algn="ctr">
                        <a:lnSpc>
                          <a:spcPts val="2659"/>
                        </a:lnSpc>
                        <a:defRPr/>
                      </a:pPr>
                      <a:r>
                        <a:rPr lang="en-US" sz="1899">
                          <a:solidFill>
                            <a:srgbClr val="000000"/>
                          </a:solidFill>
                          <a:latin typeface="Arial"/>
                          <a:ea typeface="Arial"/>
                          <a:cs typeface="Arial"/>
                          <a:sym typeface="Arial"/>
                        </a:rPr>
                        <a:t>5</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Alcohol use</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sử dụng rượu bia của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6197">
                <a:tc>
                  <a:txBody>
                    <a:bodyPr/>
                    <a:lstStyle/>
                    <a:p>
                      <a:pPr algn="ctr">
                        <a:lnSpc>
                          <a:spcPts val="2659"/>
                        </a:lnSpc>
                        <a:defRPr/>
                      </a:pPr>
                      <a:r>
                        <a:rPr lang="en-US" sz="1899">
                          <a:solidFill>
                            <a:srgbClr val="000000"/>
                          </a:solidFill>
                          <a:latin typeface="Arial"/>
                          <a:ea typeface="Arial"/>
                          <a:cs typeface="Arial"/>
                          <a:sym typeface="Arial"/>
                        </a:rPr>
                        <a:t>6</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Dust Allergy</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dị ứng với bụi</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6197">
                <a:tc>
                  <a:txBody>
                    <a:bodyPr/>
                    <a:lstStyle/>
                    <a:p>
                      <a:pPr algn="ctr">
                        <a:lnSpc>
                          <a:spcPts val="2659"/>
                        </a:lnSpc>
                        <a:defRPr/>
                      </a:pPr>
                      <a:r>
                        <a:rPr lang="en-US" sz="1899">
                          <a:solidFill>
                            <a:srgbClr val="000000"/>
                          </a:solidFill>
                          <a:latin typeface="Arial"/>
                          <a:ea typeface="Arial"/>
                          <a:cs typeface="Arial"/>
                          <a:sym typeface="Arial"/>
                        </a:rPr>
                        <a:t>7</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OccuPational Hazards</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tiếp xúc với rủi ro nghề nghiệp</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6197">
                <a:tc>
                  <a:txBody>
                    <a:bodyPr/>
                    <a:lstStyle/>
                    <a:p>
                      <a:pPr algn="ctr">
                        <a:lnSpc>
                          <a:spcPts val="2659"/>
                        </a:lnSpc>
                        <a:defRPr/>
                      </a:pPr>
                      <a:r>
                        <a:rPr lang="en-US" sz="1899">
                          <a:solidFill>
                            <a:srgbClr val="000000"/>
                          </a:solidFill>
                          <a:latin typeface="Arial"/>
                          <a:ea typeface="Arial"/>
                          <a:cs typeface="Arial"/>
                          <a:sym typeface="Arial"/>
                        </a:rPr>
                        <a:t>8</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Genetic Risk</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rủi ro di truyền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6197">
                <a:tc>
                  <a:txBody>
                    <a:bodyPr/>
                    <a:lstStyle/>
                    <a:p>
                      <a:pPr algn="ctr">
                        <a:lnSpc>
                          <a:spcPts val="2659"/>
                        </a:lnSpc>
                        <a:defRPr/>
                      </a:pPr>
                      <a:r>
                        <a:rPr lang="en-US" sz="1899">
                          <a:solidFill>
                            <a:srgbClr val="000000"/>
                          </a:solidFill>
                          <a:latin typeface="Arial"/>
                          <a:ea typeface="Arial"/>
                          <a:cs typeface="Arial"/>
                          <a:sym typeface="Arial"/>
                        </a:rPr>
                        <a:t>9</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Chronic Lung Disease</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mắc bệnh phổi mãn tính</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6197">
                <a:tc>
                  <a:txBody>
                    <a:bodyPr/>
                    <a:lstStyle/>
                    <a:p>
                      <a:pPr algn="ctr">
                        <a:lnSpc>
                          <a:spcPts val="2659"/>
                        </a:lnSpc>
                        <a:defRPr/>
                      </a:pPr>
                      <a:r>
                        <a:rPr lang="en-US" sz="1899">
                          <a:solidFill>
                            <a:srgbClr val="000000"/>
                          </a:solidFill>
                          <a:latin typeface="Arial"/>
                          <a:ea typeface="Arial"/>
                          <a:cs typeface="Arial"/>
                          <a:sym typeface="Arial"/>
                        </a:rPr>
                        <a:t>10</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Obesity</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béo phì</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06197">
                <a:tc>
                  <a:txBody>
                    <a:bodyPr/>
                    <a:lstStyle/>
                    <a:p>
                      <a:pPr algn="ctr">
                        <a:lnSpc>
                          <a:spcPts val="2659"/>
                        </a:lnSpc>
                        <a:defRPr/>
                      </a:pPr>
                      <a:r>
                        <a:rPr lang="en-US" sz="1899">
                          <a:solidFill>
                            <a:srgbClr val="000000"/>
                          </a:solidFill>
                          <a:latin typeface="Arial"/>
                          <a:ea typeface="Arial"/>
                          <a:cs typeface="Arial"/>
                          <a:sym typeface="Arial"/>
                        </a:rPr>
                        <a:t>11</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Smoking</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hút thuốc trực tiếp</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506491">
                <a:tc>
                  <a:txBody>
                    <a:bodyPr/>
                    <a:lstStyle/>
                    <a:p>
                      <a:pPr algn="ctr">
                        <a:lnSpc>
                          <a:spcPts val="2659"/>
                        </a:lnSpc>
                        <a:defRPr/>
                      </a:pPr>
                      <a:r>
                        <a:rPr lang="en-US" sz="1899">
                          <a:solidFill>
                            <a:srgbClr val="000000"/>
                          </a:solidFill>
                          <a:latin typeface="Arial"/>
                          <a:ea typeface="Arial"/>
                          <a:cs typeface="Arial"/>
                          <a:sym typeface="Arial"/>
                        </a:rPr>
                        <a:t>12</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Passive Smoker</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hút thuốc thụ động</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7" name="TextBox 7"/>
          <p:cNvSpPr txBox="1"/>
          <p:nvPr/>
        </p:nvSpPr>
        <p:spPr>
          <a:xfrm>
            <a:off x="5278279" y="1104900"/>
            <a:ext cx="9424537"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DATA DICTIONARY </a:t>
            </a:r>
          </a:p>
        </p:txBody>
      </p:sp>
      <p:graphicFrame>
        <p:nvGraphicFramePr>
          <p:cNvPr id="8" name="Table 8"/>
          <p:cNvGraphicFramePr>
            <a:graphicFrameLocks noGrp="1"/>
          </p:cNvGraphicFramePr>
          <p:nvPr/>
        </p:nvGraphicFramePr>
        <p:xfrm>
          <a:off x="9144000" y="2064480"/>
          <a:ext cx="8679362" cy="7029060"/>
        </p:xfrm>
        <a:graphic>
          <a:graphicData uri="http://schemas.openxmlformats.org/drawingml/2006/table">
            <a:tbl>
              <a:tblPr/>
              <a:tblGrid>
                <a:gridCol w="853927">
                  <a:extLst>
                    <a:ext uri="{9D8B030D-6E8A-4147-A177-3AD203B41FA5}">
                      <a16:colId xmlns:a16="http://schemas.microsoft.com/office/drawing/2014/main" val="20000"/>
                    </a:ext>
                  </a:extLst>
                </a:gridCol>
                <a:gridCol w="3013104">
                  <a:extLst>
                    <a:ext uri="{9D8B030D-6E8A-4147-A177-3AD203B41FA5}">
                      <a16:colId xmlns:a16="http://schemas.microsoft.com/office/drawing/2014/main" val="20001"/>
                    </a:ext>
                  </a:extLst>
                </a:gridCol>
                <a:gridCol w="4812331">
                  <a:extLst>
                    <a:ext uri="{9D8B030D-6E8A-4147-A177-3AD203B41FA5}">
                      <a16:colId xmlns:a16="http://schemas.microsoft.com/office/drawing/2014/main" val="20002"/>
                    </a:ext>
                  </a:extLst>
                </a:gridCol>
              </a:tblGrid>
              <a:tr h="620121">
                <a:tc>
                  <a:txBody>
                    <a:bodyPr/>
                    <a:lstStyle/>
                    <a:p>
                      <a:pPr algn="ctr">
                        <a:lnSpc>
                          <a:spcPts val="2659"/>
                        </a:lnSpc>
                        <a:defRPr/>
                      </a:pPr>
                      <a:r>
                        <a:rPr lang="en-US" sz="1899" b="1">
                          <a:solidFill>
                            <a:srgbClr val="FFFFFF"/>
                          </a:solidFill>
                          <a:latin typeface="Arial Bold"/>
                          <a:ea typeface="Arial Bold"/>
                          <a:cs typeface="Arial Bold"/>
                          <a:sym typeface="Arial Bold"/>
                        </a:rPr>
                        <a:t>STT</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a:txBody>
                    <a:bodyPr/>
                    <a:lstStyle/>
                    <a:p>
                      <a:pPr algn="ctr">
                        <a:lnSpc>
                          <a:spcPts val="2659"/>
                        </a:lnSpc>
                        <a:defRPr/>
                      </a:pPr>
                      <a:r>
                        <a:rPr lang="en-US" sz="1899" b="1">
                          <a:solidFill>
                            <a:srgbClr val="FFFFFF"/>
                          </a:solidFill>
                          <a:latin typeface="Arial Bold"/>
                          <a:ea typeface="Arial Bold"/>
                          <a:cs typeface="Arial Bold"/>
                          <a:sym typeface="Arial Bold"/>
                        </a:rPr>
                        <a:t>Tên biến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a:txBody>
                    <a:bodyPr/>
                    <a:lstStyle/>
                    <a:p>
                      <a:pPr algn="ctr">
                        <a:lnSpc>
                          <a:spcPts val="2659"/>
                        </a:lnSpc>
                        <a:defRPr/>
                      </a:pPr>
                      <a:r>
                        <a:rPr lang="en-US" sz="1899" b="1">
                          <a:solidFill>
                            <a:srgbClr val="FFFFFF"/>
                          </a:solidFill>
                          <a:latin typeface="Arial Bold"/>
                          <a:ea typeface="Arial Bold"/>
                          <a:cs typeface="Arial Bold"/>
                          <a:sym typeface="Arial Bold"/>
                        </a:rPr>
                        <a:t>Mô tả (Tiếng Việt)</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506197">
                <a:tc>
                  <a:txBody>
                    <a:bodyPr/>
                    <a:lstStyle/>
                    <a:p>
                      <a:pPr algn="ctr">
                        <a:lnSpc>
                          <a:spcPts val="2659"/>
                        </a:lnSpc>
                        <a:defRPr/>
                      </a:pPr>
                      <a:r>
                        <a:rPr lang="en-US" sz="1899">
                          <a:solidFill>
                            <a:srgbClr val="000000"/>
                          </a:solidFill>
                          <a:latin typeface="Arial"/>
                          <a:ea typeface="Arial"/>
                          <a:cs typeface="Arial"/>
                          <a:sym typeface="Arial"/>
                        </a:rPr>
                        <a:t>13</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Chest Pain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đau ngực</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6197">
                <a:tc>
                  <a:txBody>
                    <a:bodyPr/>
                    <a:lstStyle/>
                    <a:p>
                      <a:pPr algn="ctr">
                        <a:lnSpc>
                          <a:spcPts val="2659"/>
                        </a:lnSpc>
                        <a:defRPr/>
                      </a:pPr>
                      <a:r>
                        <a:rPr lang="en-US" sz="1899">
                          <a:solidFill>
                            <a:srgbClr val="000000"/>
                          </a:solidFill>
                          <a:latin typeface="Arial"/>
                          <a:ea typeface="Arial"/>
                          <a:cs typeface="Arial"/>
                          <a:sym typeface="Arial"/>
                        </a:rPr>
                        <a:t>14</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Coughing of Blood</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ho ra máu</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6197">
                <a:tc>
                  <a:txBody>
                    <a:bodyPr/>
                    <a:lstStyle/>
                    <a:p>
                      <a:pPr algn="ctr">
                        <a:lnSpc>
                          <a:spcPts val="2659"/>
                        </a:lnSpc>
                        <a:defRPr/>
                      </a:pPr>
                      <a:r>
                        <a:rPr lang="en-US" sz="1899">
                          <a:solidFill>
                            <a:srgbClr val="000000"/>
                          </a:solidFill>
                          <a:latin typeface="Arial"/>
                          <a:ea typeface="Arial"/>
                          <a:cs typeface="Arial"/>
                          <a:sym typeface="Arial"/>
                        </a:rPr>
                        <a:t>15</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Fatigue</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mệt mỏi</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3829">
                <a:tc>
                  <a:txBody>
                    <a:bodyPr/>
                    <a:lstStyle/>
                    <a:p>
                      <a:pPr algn="ctr">
                        <a:lnSpc>
                          <a:spcPts val="2659"/>
                        </a:lnSpc>
                        <a:defRPr/>
                      </a:pPr>
                      <a:r>
                        <a:rPr lang="en-US" sz="1899">
                          <a:solidFill>
                            <a:srgbClr val="000000"/>
                          </a:solidFill>
                          <a:latin typeface="Arial"/>
                          <a:ea typeface="Arial"/>
                          <a:cs typeface="Arial"/>
                          <a:sym typeface="Arial"/>
                        </a:rPr>
                        <a:t>16</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Weight Loss</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sụt cân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06197">
                <a:tc>
                  <a:txBody>
                    <a:bodyPr/>
                    <a:lstStyle/>
                    <a:p>
                      <a:pPr algn="ctr">
                        <a:lnSpc>
                          <a:spcPts val="2659"/>
                        </a:lnSpc>
                        <a:defRPr/>
                      </a:pPr>
                      <a:r>
                        <a:rPr lang="en-US" sz="1899">
                          <a:solidFill>
                            <a:srgbClr val="000000"/>
                          </a:solidFill>
                          <a:latin typeface="Arial"/>
                          <a:ea typeface="Arial"/>
                          <a:cs typeface="Arial"/>
                          <a:sym typeface="Arial"/>
                        </a:rPr>
                        <a:t>17</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Shortness of Breath</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khó thở</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6197">
                <a:tc>
                  <a:txBody>
                    <a:bodyPr/>
                    <a:lstStyle/>
                    <a:p>
                      <a:pPr algn="ctr">
                        <a:lnSpc>
                          <a:spcPts val="2659"/>
                        </a:lnSpc>
                        <a:defRPr/>
                      </a:pPr>
                      <a:r>
                        <a:rPr lang="en-US" sz="1899">
                          <a:solidFill>
                            <a:srgbClr val="000000"/>
                          </a:solidFill>
                          <a:latin typeface="Arial"/>
                          <a:ea typeface="Arial"/>
                          <a:cs typeface="Arial"/>
                          <a:sym typeface="Arial"/>
                        </a:rPr>
                        <a:t>18</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Wheezing</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thở khò khè</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6197">
                <a:tc>
                  <a:txBody>
                    <a:bodyPr/>
                    <a:lstStyle/>
                    <a:p>
                      <a:pPr algn="ctr">
                        <a:lnSpc>
                          <a:spcPts val="2659"/>
                        </a:lnSpc>
                        <a:defRPr/>
                      </a:pPr>
                      <a:r>
                        <a:rPr lang="en-US" sz="1899">
                          <a:solidFill>
                            <a:srgbClr val="000000"/>
                          </a:solidFill>
                          <a:latin typeface="Arial"/>
                          <a:ea typeface="Arial"/>
                          <a:cs typeface="Arial"/>
                          <a:sym typeface="Arial"/>
                        </a:rPr>
                        <a:t>19</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Swallowing Difficulty</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khó nuốt</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6197">
                <a:tc>
                  <a:txBody>
                    <a:bodyPr/>
                    <a:lstStyle/>
                    <a:p>
                      <a:pPr algn="ctr">
                        <a:lnSpc>
                          <a:spcPts val="2659"/>
                        </a:lnSpc>
                        <a:defRPr/>
                      </a:pPr>
                      <a:r>
                        <a:rPr lang="en-US" sz="1899">
                          <a:solidFill>
                            <a:srgbClr val="000000"/>
                          </a:solidFill>
                          <a:latin typeface="Arial"/>
                          <a:ea typeface="Arial"/>
                          <a:cs typeface="Arial"/>
                          <a:sym typeface="Arial"/>
                        </a:rPr>
                        <a:t>20</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Clubbing of Finger Nails</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dùi trống ở móng tay</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06197">
                <a:tc>
                  <a:txBody>
                    <a:bodyPr/>
                    <a:lstStyle/>
                    <a:p>
                      <a:pPr algn="ctr">
                        <a:lnSpc>
                          <a:spcPts val="2659"/>
                        </a:lnSpc>
                        <a:defRPr/>
                      </a:pPr>
                      <a:r>
                        <a:rPr lang="en-US" sz="1899">
                          <a:solidFill>
                            <a:srgbClr val="000000"/>
                          </a:solidFill>
                          <a:latin typeface="Arial"/>
                          <a:ea typeface="Arial"/>
                          <a:cs typeface="Arial"/>
                          <a:sym typeface="Arial"/>
                        </a:rPr>
                        <a:t>21</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Frequent Cold</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cảm lạnh thường xuyên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506197">
                <a:tc>
                  <a:txBody>
                    <a:bodyPr/>
                    <a:lstStyle/>
                    <a:p>
                      <a:pPr algn="ctr">
                        <a:lnSpc>
                          <a:spcPts val="2659"/>
                        </a:lnSpc>
                        <a:defRPr/>
                      </a:pPr>
                      <a:r>
                        <a:rPr lang="en-US" sz="1899">
                          <a:solidFill>
                            <a:srgbClr val="000000"/>
                          </a:solidFill>
                          <a:latin typeface="Arial"/>
                          <a:ea typeface="Arial"/>
                          <a:cs typeface="Arial"/>
                          <a:sym typeface="Arial"/>
                        </a:rPr>
                        <a:t>22</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Dry Cough</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ho khan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506197">
                <a:tc>
                  <a:txBody>
                    <a:bodyPr/>
                    <a:lstStyle/>
                    <a:p>
                      <a:pPr algn="ctr">
                        <a:lnSpc>
                          <a:spcPts val="2659"/>
                        </a:lnSpc>
                        <a:defRPr/>
                      </a:pPr>
                      <a:r>
                        <a:rPr lang="en-US" sz="1899">
                          <a:solidFill>
                            <a:srgbClr val="000000"/>
                          </a:solidFill>
                          <a:latin typeface="Arial"/>
                          <a:ea typeface="Arial"/>
                          <a:cs typeface="Arial"/>
                          <a:sym typeface="Arial"/>
                        </a:rPr>
                        <a:t>23</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Snoring</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ngáy khi ngủ</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603140">
                <a:tc>
                  <a:txBody>
                    <a:bodyPr/>
                    <a:lstStyle/>
                    <a:p>
                      <a:pPr algn="ctr">
                        <a:lnSpc>
                          <a:spcPts val="2659"/>
                        </a:lnSpc>
                        <a:defRPr/>
                      </a:pPr>
                      <a:r>
                        <a:rPr lang="en-US" sz="1899">
                          <a:solidFill>
                            <a:srgbClr val="000000"/>
                          </a:solidFill>
                          <a:latin typeface="Arial"/>
                          <a:ea typeface="Arial"/>
                          <a:cs typeface="Arial"/>
                          <a:sym typeface="Arial"/>
                        </a:rPr>
                        <a:t>24</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Level</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Mức độ bệnh của bệnh nhân</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b="-166833"/>
            </a:stretch>
          </a:blipFill>
        </p:spPr>
        <p:txBody>
          <a:bodyPr/>
          <a:lstStyle/>
          <a:p>
            <a:endParaRPr lang="en-US"/>
          </a:p>
        </p:txBody>
      </p:sp>
      <p:sp>
        <p:nvSpPr>
          <p:cNvPr id="3" name="Freeform 3"/>
          <p:cNvSpPr/>
          <p:nvPr/>
        </p:nvSpPr>
        <p:spPr>
          <a:xfrm rot="6673934" flipH="1">
            <a:off x="524797" y="-1243267"/>
            <a:ext cx="3721250" cy="6002016"/>
          </a:xfrm>
          <a:custGeom>
            <a:avLst/>
            <a:gdLst/>
            <a:ahLst/>
            <a:cxnLst/>
            <a:rect l="l" t="t" r="r" b="b"/>
            <a:pathLst>
              <a:path w="3721250" h="6002016">
                <a:moveTo>
                  <a:pt x="3721249" y="0"/>
                </a:moveTo>
                <a:lnTo>
                  <a:pt x="0" y="0"/>
                </a:lnTo>
                <a:lnTo>
                  <a:pt x="0" y="6002016"/>
                </a:lnTo>
                <a:lnTo>
                  <a:pt x="3721249" y="6002016"/>
                </a:lnTo>
                <a:lnTo>
                  <a:pt x="372124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364236" y="1028700"/>
            <a:ext cx="5910416" cy="59104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2566" r="-7527"/>
              </a:stretch>
            </a:blipFill>
          </p:spPr>
          <p:txBody>
            <a:bodyPr/>
            <a:lstStyle/>
            <a:p>
              <a:endParaRPr lang="en-US"/>
            </a:p>
          </p:txBody>
        </p:sp>
      </p:grpSp>
      <p:sp>
        <p:nvSpPr>
          <p:cNvPr id="6" name="Freeform 6"/>
          <p:cNvSpPr/>
          <p:nvPr/>
        </p:nvSpPr>
        <p:spPr>
          <a:xfrm>
            <a:off x="0" y="5748433"/>
            <a:ext cx="18288000" cy="7019734"/>
          </a:xfrm>
          <a:custGeom>
            <a:avLst/>
            <a:gdLst/>
            <a:ahLst/>
            <a:cxnLst/>
            <a:rect l="l" t="t" r="r" b="b"/>
            <a:pathLst>
              <a:path w="18288000" h="7019734">
                <a:moveTo>
                  <a:pt x="0" y="0"/>
                </a:moveTo>
                <a:lnTo>
                  <a:pt x="18288000" y="0"/>
                </a:lnTo>
                <a:lnTo>
                  <a:pt x="18288000" y="7019734"/>
                </a:lnTo>
                <a:lnTo>
                  <a:pt x="0" y="7019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7359923" y="3232153"/>
            <a:ext cx="7576391" cy="842645"/>
          </a:xfrm>
          <a:prstGeom prst="rect">
            <a:avLst/>
          </a:prstGeom>
        </p:spPr>
        <p:txBody>
          <a:bodyPr lIns="0" tIns="0" rIns="0" bIns="0" rtlCol="0" anchor="t">
            <a:spAutoFit/>
          </a:bodyPr>
          <a:lstStyle/>
          <a:p>
            <a:pPr marL="0" lvl="0" indent="0" algn="l">
              <a:lnSpc>
                <a:spcPts val="5739"/>
              </a:lnSpc>
              <a:spcBef>
                <a:spcPct val="0"/>
              </a:spcBef>
            </a:pPr>
            <a:r>
              <a:rPr lang="en-US" sz="6999" b="1" u="none" strike="noStrike">
                <a:solidFill>
                  <a:srgbClr val="4575A6"/>
                </a:solidFill>
                <a:latin typeface="Arial Bold"/>
                <a:ea typeface="Arial Bold"/>
                <a:cs typeface="Arial Bold"/>
                <a:sym typeface="Arial Bold"/>
              </a:rPr>
              <a:t>XỬ LÍ DỮ LIỆU</a:t>
            </a:r>
          </a:p>
        </p:txBody>
      </p:sp>
      <p:sp>
        <p:nvSpPr>
          <p:cNvPr id="8" name="Freeform 8"/>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5278279" y="1104900"/>
            <a:ext cx="9424537"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CẤU TRÚC VÀ PHÂN LOẠI DỮ LIỆU</a:t>
            </a:r>
          </a:p>
        </p:txBody>
      </p:sp>
      <p:graphicFrame>
        <p:nvGraphicFramePr>
          <p:cNvPr id="7" name="Table 7"/>
          <p:cNvGraphicFramePr>
            <a:graphicFrameLocks noGrp="1"/>
          </p:cNvGraphicFramePr>
          <p:nvPr/>
        </p:nvGraphicFramePr>
        <p:xfrm>
          <a:off x="821313" y="3258620"/>
          <a:ext cx="11073463" cy="5999679"/>
        </p:xfrm>
        <a:graphic>
          <a:graphicData uri="http://schemas.openxmlformats.org/drawingml/2006/table">
            <a:tbl>
              <a:tblPr/>
              <a:tblGrid>
                <a:gridCol w="3410508">
                  <a:extLst>
                    <a:ext uri="{9D8B030D-6E8A-4147-A177-3AD203B41FA5}">
                      <a16:colId xmlns:a16="http://schemas.microsoft.com/office/drawing/2014/main" val="20000"/>
                    </a:ext>
                  </a:extLst>
                </a:gridCol>
                <a:gridCol w="7662955">
                  <a:extLst>
                    <a:ext uri="{9D8B030D-6E8A-4147-A177-3AD203B41FA5}">
                      <a16:colId xmlns:a16="http://schemas.microsoft.com/office/drawing/2014/main" val="20001"/>
                    </a:ext>
                  </a:extLst>
                </a:gridCol>
              </a:tblGrid>
              <a:tr h="579746">
                <a:tc gridSpan="2">
                  <a:txBody>
                    <a:bodyPr/>
                    <a:lstStyle/>
                    <a:p>
                      <a:pPr algn="ctr">
                        <a:lnSpc>
                          <a:spcPts val="2659"/>
                        </a:lnSpc>
                        <a:defRPr/>
                      </a:pPr>
                      <a:r>
                        <a:rPr lang="en-US" sz="1899" b="1">
                          <a:solidFill>
                            <a:srgbClr val="FFFFFF"/>
                          </a:solidFill>
                          <a:latin typeface="Arial Bold"/>
                          <a:ea typeface="Arial Bold"/>
                          <a:cs typeface="Arial Bold"/>
                          <a:sym typeface="Arial Bold"/>
                        </a:rPr>
                        <a:t>Phần 1: Thông tin nhân khẩu học</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Phần 1: Thông tin nhân khẩu học</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562469">
                <a:tc>
                  <a:txBody>
                    <a:bodyPr/>
                    <a:lstStyle/>
                    <a:p>
                      <a:pPr algn="ctr">
                        <a:lnSpc>
                          <a:spcPts val="2659"/>
                        </a:lnSpc>
                        <a:defRPr/>
                      </a:pPr>
                      <a:r>
                        <a:rPr lang="en-US" sz="1899">
                          <a:solidFill>
                            <a:srgbClr val="000000"/>
                          </a:solidFill>
                          <a:latin typeface="Arial"/>
                          <a:ea typeface="Arial"/>
                          <a:cs typeface="Arial"/>
                          <a:sym typeface="Arial"/>
                        </a:rPr>
                        <a:t>Nhân khẩu học</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Patient Id, Age, Gender</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7567">
                <a:tc gridSpan="2">
                  <a:txBody>
                    <a:bodyPr/>
                    <a:lstStyle/>
                    <a:p>
                      <a:pPr algn="ctr">
                        <a:lnSpc>
                          <a:spcPts val="2659"/>
                        </a:lnSpc>
                        <a:defRPr/>
                      </a:pPr>
                      <a:r>
                        <a:rPr lang="en-US" sz="1899" b="1">
                          <a:solidFill>
                            <a:srgbClr val="FFFFFF"/>
                          </a:solidFill>
                          <a:latin typeface="Arial Bold"/>
                          <a:ea typeface="Arial Bold"/>
                          <a:cs typeface="Arial Bold"/>
                          <a:sym typeface="Arial Bold"/>
                        </a:rPr>
                        <a:t>Phần 2: Biến liên quan đến sức khỏe → chia thành 4 nhóm để phân tích</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Phần 2: Biến liên quan đến sức khỏe → chia thành 4 nhóm để phân tích</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2"/>
                  </a:ext>
                </a:extLst>
              </a:tr>
              <a:tr h="746505">
                <a:tc>
                  <a:txBody>
                    <a:bodyPr/>
                    <a:lstStyle/>
                    <a:p>
                      <a:pPr algn="ctr">
                        <a:lnSpc>
                          <a:spcPts val="2659"/>
                        </a:lnSpc>
                        <a:defRPr/>
                      </a:pPr>
                      <a:r>
                        <a:rPr lang="en-US" sz="1899">
                          <a:solidFill>
                            <a:srgbClr val="000000"/>
                          </a:solidFill>
                          <a:latin typeface="Arial"/>
                          <a:ea typeface="Arial"/>
                          <a:cs typeface="Arial"/>
                          <a:sym typeface="Arial"/>
                        </a:rPr>
                        <a:t>Nhóm Lifestyle &amp; Enviromental (6 biến)</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Smoking, Passive Smoker, Alcohol Use, Air Pollution, Occupational Hazards, Obesity</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46505">
                <a:tc>
                  <a:txBody>
                    <a:bodyPr/>
                    <a:lstStyle/>
                    <a:p>
                      <a:pPr algn="ctr">
                        <a:lnSpc>
                          <a:spcPts val="2659"/>
                        </a:lnSpc>
                        <a:defRPr/>
                      </a:pPr>
                      <a:r>
                        <a:rPr lang="en-US" sz="1899">
                          <a:solidFill>
                            <a:srgbClr val="000000"/>
                          </a:solidFill>
                          <a:latin typeface="Arial"/>
                          <a:ea typeface="Arial"/>
                          <a:cs typeface="Arial"/>
                          <a:sym typeface="Arial"/>
                        </a:rPr>
                        <a:t>Nhóm Respiratory Symptoms</a:t>
                      </a:r>
                      <a:endParaRPr lang="en-US" sz="1100"/>
                    </a:p>
                    <a:p>
                      <a:pPr algn="ctr">
                        <a:lnSpc>
                          <a:spcPts val="2659"/>
                        </a:lnSpc>
                      </a:pPr>
                      <a:r>
                        <a:rPr lang="en-US" sz="1899">
                          <a:solidFill>
                            <a:srgbClr val="000000"/>
                          </a:solidFill>
                          <a:latin typeface="Arial"/>
                          <a:ea typeface="Arial"/>
                          <a:cs typeface="Arial"/>
                          <a:sym typeface="Arial"/>
                        </a:rPr>
                        <a:t>(7 biến)</a:t>
                      </a:r>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Shortness of Breath, Wheezing, Dry Cough, Coughing of Blood, Frequent Cold, Snoring, Chest Pain</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46505">
                <a:tc>
                  <a:txBody>
                    <a:bodyPr/>
                    <a:lstStyle/>
                    <a:p>
                      <a:pPr algn="ctr">
                        <a:lnSpc>
                          <a:spcPts val="2659"/>
                        </a:lnSpc>
                        <a:defRPr/>
                      </a:pPr>
                      <a:r>
                        <a:rPr lang="en-US" sz="1899">
                          <a:solidFill>
                            <a:srgbClr val="000000"/>
                          </a:solidFill>
                          <a:latin typeface="Arial"/>
                          <a:ea typeface="Arial"/>
                          <a:cs typeface="Arial"/>
                          <a:sym typeface="Arial"/>
                        </a:rPr>
                        <a:t>Nhóm Genetic &amp; Biological </a:t>
                      </a:r>
                      <a:endParaRPr lang="en-US" sz="1100"/>
                    </a:p>
                    <a:p>
                      <a:pPr algn="ctr">
                        <a:lnSpc>
                          <a:spcPts val="2659"/>
                        </a:lnSpc>
                      </a:pPr>
                      <a:r>
                        <a:rPr lang="en-US" sz="1899">
                          <a:solidFill>
                            <a:srgbClr val="000000"/>
                          </a:solidFill>
                          <a:latin typeface="Arial"/>
                          <a:ea typeface="Arial"/>
                          <a:cs typeface="Arial"/>
                          <a:sym typeface="Arial"/>
                        </a:rPr>
                        <a:t>(3 biến)</a:t>
                      </a:r>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Genetic Risk, Chronic Lung Disease, Dust Allergy</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46505">
                <a:tc>
                  <a:txBody>
                    <a:bodyPr/>
                    <a:lstStyle/>
                    <a:p>
                      <a:pPr algn="ctr">
                        <a:lnSpc>
                          <a:spcPts val="2659"/>
                        </a:lnSpc>
                        <a:defRPr/>
                      </a:pPr>
                      <a:r>
                        <a:rPr lang="en-US" sz="1899">
                          <a:solidFill>
                            <a:srgbClr val="000000"/>
                          </a:solidFill>
                          <a:latin typeface="Arial"/>
                          <a:ea typeface="Arial"/>
                          <a:cs typeface="Arial"/>
                          <a:sym typeface="Arial"/>
                        </a:rPr>
                        <a:t>Nhóm General Health Symptoms (4 biến)</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Fatigue, Weight Loss, Swallowing Difficulty, Clubbing of Finger Nails</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08004">
                <a:tc gridSpan="2">
                  <a:txBody>
                    <a:bodyPr/>
                    <a:lstStyle/>
                    <a:p>
                      <a:pPr algn="ctr">
                        <a:lnSpc>
                          <a:spcPts val="2659"/>
                        </a:lnSpc>
                        <a:defRPr/>
                      </a:pPr>
                      <a:r>
                        <a:rPr lang="en-US" sz="1899" b="1">
                          <a:solidFill>
                            <a:srgbClr val="FFFFFF"/>
                          </a:solidFill>
                          <a:latin typeface="Arial Bold"/>
                          <a:ea typeface="Arial Bold"/>
                          <a:cs typeface="Arial Bold"/>
                          <a:sym typeface="Arial Bold"/>
                        </a:rPr>
                        <a:t>Phần 3: Biến mục tiêu</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Phần 3: Biến mục tiêu</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7"/>
                  </a:ext>
                </a:extLst>
              </a:tr>
              <a:tr h="655873">
                <a:tc>
                  <a:txBody>
                    <a:bodyPr/>
                    <a:lstStyle/>
                    <a:p>
                      <a:pPr algn="ctr">
                        <a:lnSpc>
                          <a:spcPts val="2659"/>
                        </a:lnSpc>
                        <a:defRPr/>
                      </a:pPr>
                      <a:r>
                        <a:rPr lang="en-US" sz="1899">
                          <a:solidFill>
                            <a:srgbClr val="000000"/>
                          </a:solidFill>
                          <a:latin typeface="Arial"/>
                          <a:ea typeface="Arial"/>
                          <a:cs typeface="Arial"/>
                          <a:sym typeface="Arial"/>
                        </a:rPr>
                        <a:t>Biến mục tiêu</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Level</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pSp>
        <p:nvGrpSpPr>
          <p:cNvPr id="8" name="Group 8"/>
          <p:cNvGrpSpPr/>
          <p:nvPr/>
        </p:nvGrpSpPr>
        <p:grpSpPr>
          <a:xfrm>
            <a:off x="821313" y="2219917"/>
            <a:ext cx="4117207" cy="374650"/>
            <a:chOff x="0" y="0"/>
            <a:chExt cx="5489610" cy="499533"/>
          </a:xfrm>
        </p:grpSpPr>
        <p:sp>
          <p:nvSpPr>
            <p:cNvPr id="9" name="TextBox 9"/>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Cấu trúc dữ liệu</a:t>
              </a:r>
            </a:p>
          </p:txBody>
        </p:sp>
        <p:grpSp>
          <p:nvGrpSpPr>
            <p:cNvPr id="10" name="Group 10"/>
            <p:cNvGrpSpPr/>
            <p:nvPr/>
          </p:nvGrpSpPr>
          <p:grpSpPr>
            <a:xfrm>
              <a:off x="0" y="67947"/>
              <a:ext cx="333602" cy="3336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12" name="TextBox 12"/>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
        <p:nvSpPr>
          <p:cNvPr id="13" name="TextBox 13"/>
          <p:cNvSpPr txBox="1"/>
          <p:nvPr/>
        </p:nvSpPr>
        <p:spPr>
          <a:xfrm>
            <a:off x="821313" y="2692528"/>
            <a:ext cx="11073463" cy="349250"/>
          </a:xfrm>
          <a:prstGeom prst="rect">
            <a:avLst/>
          </a:prstGeom>
        </p:spPr>
        <p:txBody>
          <a:bodyPr lIns="0" tIns="0" rIns="0" bIns="0" rtlCol="0" anchor="t">
            <a:spAutoFit/>
          </a:bodyPr>
          <a:lstStyle/>
          <a:p>
            <a:pPr algn="l">
              <a:lnSpc>
                <a:spcPts val="2800"/>
              </a:lnSpc>
            </a:pPr>
            <a:r>
              <a:rPr lang="en-US" sz="2000" b="1">
                <a:solidFill>
                  <a:srgbClr val="2B314D"/>
                </a:solidFill>
                <a:latin typeface="Arial Bold"/>
                <a:ea typeface="Arial Bold"/>
                <a:cs typeface="Arial Bold"/>
                <a:sym typeface="Arial Bold"/>
              </a:rPr>
              <a:t>Dữ liệu gồm 3 phần chính:</a:t>
            </a:r>
          </a:p>
        </p:txBody>
      </p:sp>
      <p:graphicFrame>
        <p:nvGraphicFramePr>
          <p:cNvPr id="14" name="Table 14"/>
          <p:cNvGraphicFramePr>
            <a:graphicFrameLocks noGrp="1"/>
          </p:cNvGraphicFramePr>
          <p:nvPr/>
        </p:nvGraphicFramePr>
        <p:xfrm>
          <a:off x="12626231" y="3258620"/>
          <a:ext cx="4780889" cy="2844719"/>
        </p:xfrm>
        <a:graphic>
          <a:graphicData uri="http://schemas.openxmlformats.org/drawingml/2006/table">
            <a:tbl>
              <a:tblPr/>
              <a:tblGrid>
                <a:gridCol w="1575181">
                  <a:extLst>
                    <a:ext uri="{9D8B030D-6E8A-4147-A177-3AD203B41FA5}">
                      <a16:colId xmlns:a16="http://schemas.microsoft.com/office/drawing/2014/main" val="20000"/>
                    </a:ext>
                  </a:extLst>
                </a:gridCol>
                <a:gridCol w="3205708">
                  <a:extLst>
                    <a:ext uri="{9D8B030D-6E8A-4147-A177-3AD203B41FA5}">
                      <a16:colId xmlns:a16="http://schemas.microsoft.com/office/drawing/2014/main" val="20001"/>
                    </a:ext>
                  </a:extLst>
                </a:gridCol>
              </a:tblGrid>
              <a:tr h="582839">
                <a:tc gridSpan="2">
                  <a:txBody>
                    <a:bodyPr/>
                    <a:lstStyle/>
                    <a:p>
                      <a:pPr algn="ctr">
                        <a:lnSpc>
                          <a:spcPts val="2659"/>
                        </a:lnSpc>
                        <a:defRPr/>
                      </a:pPr>
                      <a:r>
                        <a:rPr lang="en-US" sz="1899" b="1">
                          <a:solidFill>
                            <a:srgbClr val="FFFFFF"/>
                          </a:solidFill>
                          <a:latin typeface="Arial Bold"/>
                          <a:ea typeface="Arial Bold"/>
                          <a:cs typeface="Arial Bold"/>
                          <a:sym typeface="Arial Bold"/>
                        </a:rPr>
                        <a:t>Nhóm tuổi (Age Group)</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tuổi (Age Group)</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565470">
                <a:tc>
                  <a:txBody>
                    <a:bodyPr/>
                    <a:lstStyle/>
                    <a:p>
                      <a:pPr algn="ctr">
                        <a:lnSpc>
                          <a:spcPts val="2659"/>
                        </a:lnSpc>
                        <a:defRPr/>
                      </a:pPr>
                      <a:r>
                        <a:rPr lang="en-US" sz="1899">
                          <a:solidFill>
                            <a:srgbClr val="000000"/>
                          </a:solidFill>
                          <a:latin typeface="Arial"/>
                          <a:ea typeface="Arial"/>
                          <a:cs typeface="Arial"/>
                          <a:sym typeface="Arial"/>
                        </a:rPr>
                        <a:t>0-30 tuổi</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Nhóm trẻ tuổi</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5470">
                <a:tc>
                  <a:txBody>
                    <a:bodyPr/>
                    <a:lstStyle/>
                    <a:p>
                      <a:pPr algn="ctr">
                        <a:lnSpc>
                          <a:spcPts val="2659"/>
                        </a:lnSpc>
                        <a:defRPr/>
                      </a:pPr>
                      <a:r>
                        <a:rPr lang="en-US" sz="1899">
                          <a:solidFill>
                            <a:srgbClr val="000000"/>
                          </a:solidFill>
                          <a:latin typeface="Arial"/>
                          <a:ea typeface="Arial"/>
                          <a:cs typeface="Arial"/>
                          <a:sym typeface="Arial"/>
                        </a:rPr>
                        <a:t>31-45 tuổi</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Nhóm tuổi trưởng thành</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5470">
                <a:tc>
                  <a:txBody>
                    <a:bodyPr/>
                    <a:lstStyle/>
                    <a:p>
                      <a:pPr algn="ctr">
                        <a:lnSpc>
                          <a:spcPts val="2659"/>
                        </a:lnSpc>
                        <a:defRPr/>
                      </a:pPr>
                      <a:r>
                        <a:rPr lang="en-US" sz="1899">
                          <a:solidFill>
                            <a:srgbClr val="000000"/>
                          </a:solidFill>
                          <a:latin typeface="Arial"/>
                          <a:ea typeface="Arial"/>
                          <a:cs typeface="Arial"/>
                          <a:sym typeface="Arial"/>
                        </a:rPr>
                        <a:t>46-60 tuổi</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Nhóm tuổi trung niên</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5470">
                <a:tc>
                  <a:txBody>
                    <a:bodyPr/>
                    <a:lstStyle/>
                    <a:p>
                      <a:pPr algn="ctr">
                        <a:lnSpc>
                          <a:spcPts val="2659"/>
                        </a:lnSpc>
                        <a:defRPr/>
                      </a:pPr>
                      <a:r>
                        <a:rPr lang="en-US" sz="1899">
                          <a:solidFill>
                            <a:srgbClr val="000000"/>
                          </a:solidFill>
                          <a:latin typeface="Arial"/>
                          <a:ea typeface="Arial"/>
                          <a:cs typeface="Arial"/>
                          <a:sym typeface="Arial"/>
                        </a:rPr>
                        <a:t>Trên 60 tuổi</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Nhóm lớn tuổi</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15" name="Table 15"/>
          <p:cNvGraphicFramePr>
            <a:graphicFrameLocks noGrp="1"/>
          </p:cNvGraphicFramePr>
          <p:nvPr/>
        </p:nvGraphicFramePr>
        <p:xfrm>
          <a:off x="12626231" y="6843115"/>
          <a:ext cx="4780889" cy="1725141"/>
        </p:xfrm>
        <a:graphic>
          <a:graphicData uri="http://schemas.openxmlformats.org/drawingml/2006/table">
            <a:tbl>
              <a:tblPr/>
              <a:tblGrid>
                <a:gridCol w="1575181">
                  <a:extLst>
                    <a:ext uri="{9D8B030D-6E8A-4147-A177-3AD203B41FA5}">
                      <a16:colId xmlns:a16="http://schemas.microsoft.com/office/drawing/2014/main" val="20000"/>
                    </a:ext>
                  </a:extLst>
                </a:gridCol>
                <a:gridCol w="3205708">
                  <a:extLst>
                    <a:ext uri="{9D8B030D-6E8A-4147-A177-3AD203B41FA5}">
                      <a16:colId xmlns:a16="http://schemas.microsoft.com/office/drawing/2014/main" val="20001"/>
                    </a:ext>
                  </a:extLst>
                </a:gridCol>
              </a:tblGrid>
              <a:tr h="586703">
                <a:tc gridSpan="2">
                  <a:txBody>
                    <a:bodyPr/>
                    <a:lstStyle/>
                    <a:p>
                      <a:pPr algn="ctr">
                        <a:lnSpc>
                          <a:spcPts val="2659"/>
                        </a:lnSpc>
                        <a:defRPr/>
                      </a:pPr>
                      <a:r>
                        <a:rPr lang="en-US" sz="1899" b="1">
                          <a:solidFill>
                            <a:srgbClr val="FFFFFF"/>
                          </a:solidFill>
                          <a:latin typeface="Arial Bold"/>
                          <a:ea typeface="Arial Bold"/>
                          <a:cs typeface="Arial Bold"/>
                          <a:sym typeface="Arial Bold"/>
                        </a:rPr>
                        <a:t>Giới tính (Gender)</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Giới tính (Gender)</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569219">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Male</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9219">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0" marR="0" marT="0" marB="0" anchor="ctr">
                    <a:lnL w="2857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Female</a:t>
                      </a:r>
                      <a:endParaRPr lang="en-US" sz="1100"/>
                    </a:p>
                  </a:txBody>
                  <a:tcPr marL="0" marR="0" marT="0" marB="0" anchor="ctr">
                    <a:lnL w="1905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6" name="Group 16"/>
          <p:cNvGrpSpPr/>
          <p:nvPr/>
        </p:nvGrpSpPr>
        <p:grpSpPr>
          <a:xfrm>
            <a:off x="12626231" y="2219917"/>
            <a:ext cx="3992107" cy="374650"/>
            <a:chOff x="0" y="0"/>
            <a:chExt cx="5322809" cy="499533"/>
          </a:xfrm>
        </p:grpSpPr>
        <p:sp>
          <p:nvSpPr>
            <p:cNvPr id="17" name="TextBox 17"/>
            <p:cNvSpPr txBox="1"/>
            <p:nvPr/>
          </p:nvSpPr>
          <p:spPr>
            <a:xfrm>
              <a:off x="0"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Phân loại dữ liệu</a:t>
              </a:r>
            </a:p>
          </p:txBody>
        </p:sp>
        <p:grpSp>
          <p:nvGrpSpPr>
            <p:cNvPr id="18" name="Group 18"/>
            <p:cNvGrpSpPr/>
            <p:nvPr/>
          </p:nvGrpSpPr>
          <p:grpSpPr>
            <a:xfrm>
              <a:off x="0" y="82966"/>
              <a:ext cx="333602" cy="33360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20" name="TextBox 20"/>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
        <p:nvSpPr>
          <p:cNvPr id="21" name="TextBox 21"/>
          <p:cNvSpPr txBox="1"/>
          <p:nvPr/>
        </p:nvSpPr>
        <p:spPr>
          <a:xfrm>
            <a:off x="12626231" y="2692528"/>
            <a:ext cx="4978084" cy="349250"/>
          </a:xfrm>
          <a:prstGeom prst="rect">
            <a:avLst/>
          </a:prstGeom>
        </p:spPr>
        <p:txBody>
          <a:bodyPr lIns="0" tIns="0" rIns="0" bIns="0" rtlCol="0" anchor="t">
            <a:spAutoFit/>
          </a:bodyPr>
          <a:lstStyle/>
          <a:p>
            <a:pPr algn="l">
              <a:lnSpc>
                <a:spcPts val="2800"/>
              </a:lnSpc>
            </a:pPr>
            <a:r>
              <a:rPr lang="en-US" sz="2000" b="1">
                <a:solidFill>
                  <a:srgbClr val="2B314D"/>
                </a:solidFill>
                <a:latin typeface="Arial Bold"/>
                <a:ea typeface="Arial Bold"/>
                <a:cs typeface="Arial Bold"/>
                <a:sym typeface="Arial Bold"/>
              </a:rPr>
              <a:t>Phân loại dữ liệu Nhóm tuổi (Age Group)</a:t>
            </a:r>
          </a:p>
        </p:txBody>
      </p:sp>
      <p:sp>
        <p:nvSpPr>
          <p:cNvPr id="22" name="TextBox 22"/>
          <p:cNvSpPr txBox="1"/>
          <p:nvPr/>
        </p:nvSpPr>
        <p:spPr>
          <a:xfrm>
            <a:off x="12626231" y="6274790"/>
            <a:ext cx="4780888" cy="349250"/>
          </a:xfrm>
          <a:prstGeom prst="rect">
            <a:avLst/>
          </a:prstGeom>
        </p:spPr>
        <p:txBody>
          <a:bodyPr lIns="0" tIns="0" rIns="0" bIns="0" rtlCol="0" anchor="t">
            <a:spAutoFit/>
          </a:bodyPr>
          <a:lstStyle/>
          <a:p>
            <a:pPr algn="l">
              <a:lnSpc>
                <a:spcPts val="2800"/>
              </a:lnSpc>
            </a:pPr>
            <a:r>
              <a:rPr lang="en-US" sz="2000" b="1">
                <a:solidFill>
                  <a:srgbClr val="2B314D"/>
                </a:solidFill>
                <a:latin typeface="Arial Bold"/>
                <a:ea typeface="Arial Bold"/>
                <a:cs typeface="Arial Bold"/>
                <a:sym typeface="Arial Bold"/>
              </a:rPr>
              <a:t>Chuẩn hóa dữ liệu Giới tính (Gender)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en-US"/>
          </a:p>
        </p:txBody>
      </p:sp>
      <p:sp>
        <p:nvSpPr>
          <p:cNvPr id="3" name="Freeform 3"/>
          <p:cNvSpPr/>
          <p:nvPr/>
        </p:nvSpPr>
        <p:spPr>
          <a:xfrm rot="3309470" flipH="1">
            <a:off x="292007" y="-786521"/>
            <a:ext cx="3539688" cy="4326285"/>
          </a:xfrm>
          <a:custGeom>
            <a:avLst/>
            <a:gdLst/>
            <a:ahLst/>
            <a:cxnLst/>
            <a:rect l="l" t="t" r="r" b="b"/>
            <a:pathLst>
              <a:path w="3539688" h="4326285">
                <a:moveTo>
                  <a:pt x="3539688" y="0"/>
                </a:moveTo>
                <a:lnTo>
                  <a:pt x="0" y="0"/>
                </a:lnTo>
                <a:lnTo>
                  <a:pt x="0" y="4326285"/>
                </a:lnTo>
                <a:lnTo>
                  <a:pt x="3539688" y="4326285"/>
                </a:lnTo>
                <a:lnTo>
                  <a:pt x="353968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0800000" flipH="1" flipV="1">
            <a:off x="0" y="7109460"/>
            <a:ext cx="18288000" cy="4297680"/>
          </a:xfrm>
          <a:custGeom>
            <a:avLst/>
            <a:gdLst/>
            <a:ahLst/>
            <a:cxnLst/>
            <a:rect l="l" t="t" r="r" b="b"/>
            <a:pathLst>
              <a:path w="18288000" h="4297680">
                <a:moveTo>
                  <a:pt x="18288000" y="4297680"/>
                </a:moveTo>
                <a:lnTo>
                  <a:pt x="0" y="4297680"/>
                </a:lnTo>
                <a:lnTo>
                  <a:pt x="0" y="0"/>
                </a:lnTo>
                <a:lnTo>
                  <a:pt x="18288000" y="0"/>
                </a:lnTo>
                <a:lnTo>
                  <a:pt x="18288000" y="4297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flipH="1" flipV="1">
            <a:off x="8798666" y="-893481"/>
            <a:ext cx="9765900" cy="5774088"/>
          </a:xfrm>
          <a:custGeom>
            <a:avLst/>
            <a:gdLst/>
            <a:ahLst/>
            <a:cxnLst/>
            <a:rect l="l" t="t" r="r" b="b"/>
            <a:pathLst>
              <a:path w="9765900" h="5774088">
                <a:moveTo>
                  <a:pt x="9765900" y="5774088"/>
                </a:moveTo>
                <a:lnTo>
                  <a:pt x="0" y="5774088"/>
                </a:lnTo>
                <a:lnTo>
                  <a:pt x="0" y="0"/>
                </a:lnTo>
                <a:lnTo>
                  <a:pt x="9765900" y="0"/>
                </a:lnTo>
                <a:lnTo>
                  <a:pt x="9765900" y="5774088"/>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5278279" y="1104900"/>
            <a:ext cx="10048996" cy="526415"/>
          </a:xfrm>
          <a:prstGeom prst="rect">
            <a:avLst/>
          </a:prstGeom>
        </p:spPr>
        <p:txBody>
          <a:bodyPr lIns="0" tIns="0" rIns="0" bIns="0" rtlCol="0" anchor="t">
            <a:spAutoFit/>
          </a:bodyPr>
          <a:lstStyle/>
          <a:p>
            <a:pPr algn="l">
              <a:lnSpc>
                <a:spcPts val="3879"/>
              </a:lnSpc>
            </a:pPr>
            <a:r>
              <a:rPr lang="en-US" sz="3999" b="1">
                <a:solidFill>
                  <a:srgbClr val="2B314D"/>
                </a:solidFill>
                <a:latin typeface="Arial Bold"/>
                <a:ea typeface="Arial Bold"/>
                <a:cs typeface="Arial Bold"/>
                <a:sym typeface="Arial Bold"/>
              </a:rPr>
              <a:t>CÁCH TÍNH ĐIỂM CHO CÁC NHÓM BIẾN</a:t>
            </a:r>
          </a:p>
        </p:txBody>
      </p:sp>
      <p:graphicFrame>
        <p:nvGraphicFramePr>
          <p:cNvPr id="7" name="Table 7"/>
          <p:cNvGraphicFramePr>
            <a:graphicFrameLocks noGrp="1"/>
          </p:cNvGraphicFramePr>
          <p:nvPr/>
        </p:nvGraphicFramePr>
        <p:xfrm>
          <a:off x="1162382" y="4065026"/>
          <a:ext cx="15940581" cy="5133840"/>
        </p:xfrm>
        <a:graphic>
          <a:graphicData uri="http://schemas.openxmlformats.org/drawingml/2006/table">
            <a:tbl>
              <a:tblPr/>
              <a:tblGrid>
                <a:gridCol w="872012">
                  <a:extLst>
                    <a:ext uri="{9D8B030D-6E8A-4147-A177-3AD203B41FA5}">
                      <a16:colId xmlns:a16="http://schemas.microsoft.com/office/drawing/2014/main" val="20000"/>
                    </a:ext>
                  </a:extLst>
                </a:gridCol>
                <a:gridCol w="3881065">
                  <a:extLst>
                    <a:ext uri="{9D8B030D-6E8A-4147-A177-3AD203B41FA5}">
                      <a16:colId xmlns:a16="http://schemas.microsoft.com/office/drawing/2014/main" val="20001"/>
                    </a:ext>
                  </a:extLst>
                </a:gridCol>
                <a:gridCol w="2511477">
                  <a:extLst>
                    <a:ext uri="{9D8B030D-6E8A-4147-A177-3AD203B41FA5}">
                      <a16:colId xmlns:a16="http://schemas.microsoft.com/office/drawing/2014/main" val="20002"/>
                    </a:ext>
                  </a:extLst>
                </a:gridCol>
                <a:gridCol w="8676027">
                  <a:extLst>
                    <a:ext uri="{9D8B030D-6E8A-4147-A177-3AD203B41FA5}">
                      <a16:colId xmlns:a16="http://schemas.microsoft.com/office/drawing/2014/main" val="20003"/>
                    </a:ext>
                  </a:extLst>
                </a:gridCol>
              </a:tblGrid>
              <a:tr h="601936">
                <a:tc gridSpan="4">
                  <a:txBody>
                    <a:bodyPr/>
                    <a:lstStyle/>
                    <a:p>
                      <a:pPr algn="ctr">
                        <a:lnSpc>
                          <a:spcPts val="2659"/>
                        </a:lnSpc>
                        <a:defRPr/>
                      </a:pPr>
                      <a:r>
                        <a:rPr lang="en-US" sz="1899" b="1">
                          <a:solidFill>
                            <a:srgbClr val="FFFFFF"/>
                          </a:solidFill>
                          <a:latin typeface="Arial Bold"/>
                          <a:ea typeface="Arial Bold"/>
                          <a:cs typeface="Arial Bold"/>
                          <a:sym typeface="Arial Bold"/>
                        </a:rPr>
                        <a:t>Nhóm Lifestyle &amp; Enviromental: Yếu tố môi trường &amp; thói quen sống (6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Lifestyle &amp; Enviromental: Yếu tố môi trường &amp; thói quen sống (6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Lifestyle &amp; Enviromental: Yếu tố môi trường &amp; thói quen sống (6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tc hMerge="1">
                  <a:txBody>
                    <a:bodyPr/>
                    <a:lstStyle/>
                    <a:p>
                      <a:pPr algn="ctr">
                        <a:lnSpc>
                          <a:spcPts val="2659"/>
                        </a:lnSpc>
                        <a:defRPr/>
                      </a:pPr>
                      <a:r>
                        <a:rPr lang="en-US" sz="1899" b="1">
                          <a:solidFill>
                            <a:srgbClr val="FFFFFF"/>
                          </a:solidFill>
                          <a:latin typeface="Arial Bold"/>
                          <a:ea typeface="Arial Bold"/>
                          <a:cs typeface="Arial Bold"/>
                          <a:sym typeface="Arial Bold"/>
                        </a:rPr>
                        <a:t>Nhóm Lifestyle &amp; Enviromental: Yếu tố môi trường &amp; thói quen sống (6 biến)</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23880"/>
                    </a:solidFill>
                  </a:tcPr>
                </a:tc>
                <a:extLst>
                  <a:ext uri="{0D108BD9-81ED-4DB2-BD59-A6C34878D82A}">
                    <a16:rowId xmlns:a16="http://schemas.microsoft.com/office/drawing/2014/main" val="10000"/>
                  </a:ext>
                </a:extLst>
              </a:tr>
              <a:tr h="601936">
                <a:tc>
                  <a:txBody>
                    <a:bodyPr/>
                    <a:lstStyle/>
                    <a:p>
                      <a:pPr algn="ctr">
                        <a:lnSpc>
                          <a:spcPts val="2659"/>
                        </a:lnSpc>
                        <a:defRPr/>
                      </a:pPr>
                      <a:r>
                        <a:rPr lang="en-US" sz="1899">
                          <a:solidFill>
                            <a:srgbClr val="000000"/>
                          </a:solidFill>
                          <a:latin typeface="Arial"/>
                          <a:ea typeface="Arial"/>
                          <a:cs typeface="Arial"/>
                          <a:sym typeface="Arial"/>
                        </a:rPr>
                        <a:t>1</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(Smoking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Smoking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01936">
                <a:tc>
                  <a:txBody>
                    <a:bodyPr/>
                    <a:lstStyle/>
                    <a:p>
                      <a:pPr algn="ctr">
                        <a:lnSpc>
                          <a:spcPts val="2659"/>
                        </a:lnSpc>
                        <a:defRPr/>
                      </a:pPr>
                      <a:r>
                        <a:rPr lang="en-US" sz="1899">
                          <a:solidFill>
                            <a:srgbClr val="000000"/>
                          </a:solidFill>
                          <a:latin typeface="Arial"/>
                          <a:ea typeface="Arial"/>
                          <a:cs typeface="Arial"/>
                          <a:sym typeface="Arial"/>
                        </a:rPr>
                        <a:t>2</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(Passive Smoker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Passive Smoker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01936">
                <a:tc>
                  <a:txBody>
                    <a:bodyPr/>
                    <a:lstStyle/>
                    <a:p>
                      <a:pPr algn="ctr">
                        <a:lnSpc>
                          <a:spcPts val="2659"/>
                        </a:lnSpc>
                        <a:defRPr/>
                      </a:pPr>
                      <a:r>
                        <a:rPr lang="en-US" sz="1899">
                          <a:solidFill>
                            <a:srgbClr val="000000"/>
                          </a:solidFill>
                          <a:latin typeface="Arial"/>
                          <a:ea typeface="Arial"/>
                          <a:cs typeface="Arial"/>
                          <a:sym typeface="Arial"/>
                        </a:rPr>
                        <a:t>3</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(Alcohol Use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Alcohol Use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01936">
                <a:tc>
                  <a:txBody>
                    <a:bodyPr/>
                    <a:lstStyle/>
                    <a:p>
                      <a:pPr algn="ctr">
                        <a:lnSpc>
                          <a:spcPts val="2659"/>
                        </a:lnSpc>
                        <a:defRPr/>
                      </a:pPr>
                      <a:r>
                        <a:rPr lang="en-US" sz="1899">
                          <a:solidFill>
                            <a:srgbClr val="000000"/>
                          </a:solidFill>
                          <a:latin typeface="Arial"/>
                          <a:ea typeface="Arial"/>
                          <a:cs typeface="Arial"/>
                          <a:sym typeface="Arial"/>
                        </a:rPr>
                        <a:t>4</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(Air Pollution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Air Pollution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01936">
                <a:tc>
                  <a:txBody>
                    <a:bodyPr/>
                    <a:lstStyle/>
                    <a:p>
                      <a:pPr algn="ctr">
                        <a:lnSpc>
                          <a:spcPts val="2659"/>
                        </a:lnSpc>
                        <a:defRPr/>
                      </a:pPr>
                      <a:r>
                        <a:rPr lang="en-US" sz="1899">
                          <a:solidFill>
                            <a:srgbClr val="000000"/>
                          </a:solidFill>
                          <a:latin typeface="Arial"/>
                          <a:ea typeface="Arial"/>
                          <a:cs typeface="Arial"/>
                          <a:sym typeface="Arial"/>
                        </a:rPr>
                        <a:t>5</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(Occupational Hazards - 1)/7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Occupational Hazards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1-8</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01936">
                <a:tc>
                  <a:txBody>
                    <a:bodyPr/>
                    <a:lstStyle/>
                    <a:p>
                      <a:pPr algn="ctr">
                        <a:lnSpc>
                          <a:spcPts val="2659"/>
                        </a:lnSpc>
                        <a:defRPr/>
                      </a:pPr>
                      <a:r>
                        <a:rPr lang="en-US" sz="1899">
                          <a:solidFill>
                            <a:srgbClr val="000000"/>
                          </a:solidFill>
                          <a:latin typeface="Arial"/>
                          <a:ea typeface="Arial"/>
                          <a:cs typeface="Arial"/>
                          <a:sym typeface="Arial"/>
                        </a:rPr>
                        <a:t>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Arial"/>
                          <a:ea typeface="Arial"/>
                          <a:cs typeface="Arial"/>
                          <a:sym typeface="Arial"/>
                        </a:rPr>
                        <a:t> = (Obesity - 1)/6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Obesity Norm</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ial"/>
                          <a:ea typeface="Arial"/>
                          <a:cs typeface="Arial"/>
                          <a:sym typeface="Arial"/>
                        </a:rPr>
                        <a:t>Thang đo 1-7</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03150">
                <a:tc gridSpan="4">
                  <a:txBody>
                    <a:bodyPr/>
                    <a:lstStyle/>
                    <a:p>
                      <a:pPr algn="ctr">
                        <a:lnSpc>
                          <a:spcPts val="2659"/>
                        </a:lnSpc>
                        <a:defRPr/>
                      </a:pPr>
                      <a:r>
                        <a:rPr lang="en-US" sz="1899" b="1">
                          <a:solidFill>
                            <a:srgbClr val="000000"/>
                          </a:solidFill>
                          <a:latin typeface="Arial Bold"/>
                          <a:ea typeface="Arial Bold"/>
                          <a:cs typeface="Arial Bold"/>
                          <a:sym typeface="Arial Bold"/>
                        </a:rPr>
                        <a:t>Lifestyle &amp; Enviromental Score = (Smoking Norm + Passive Smoker Norm + Alcohol Use Norm + Air Pollution Norm + Occupational Hazards Norm + Obesity Norm) / 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Lifestyle &amp; Enviromental Score = (Smoking Norm + Passive Smoker Norm + Alcohol Use Norm + Air Pollution Norm + Occupational Hazards Norm + Obesity Norm) / 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Lifestyle &amp; Enviromental Score = (Smoking Norm + Passive Smoker Norm + Alcohol Use Norm + Air Pollution Norm + Occupational Hazards Norm + Obesity Norm) / 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ctr">
                        <a:lnSpc>
                          <a:spcPts val="2659"/>
                        </a:lnSpc>
                        <a:defRPr/>
                      </a:pPr>
                      <a:r>
                        <a:rPr lang="en-US" sz="1899" b="1">
                          <a:solidFill>
                            <a:srgbClr val="000000"/>
                          </a:solidFill>
                          <a:latin typeface="Arial Bold"/>
                          <a:ea typeface="Arial Bold"/>
                          <a:cs typeface="Arial Bold"/>
                          <a:sym typeface="Arial Bold"/>
                        </a:rPr>
                        <a:t>Lifestyle &amp; Enviromental Score = (Smoking Norm + Passive Smoker Norm + Alcohol Use Norm + Air Pollution Norm + Occupational Hazards Norm + Obesity Norm) / 6</a:t>
                      </a:r>
                      <a:endParaRPr lang="en-US" sz="1100"/>
                    </a:p>
                  </a:txBody>
                  <a:tcPr marL="28575" marR="28575" marT="28575" marB="285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8" name="Group 8"/>
          <p:cNvGrpSpPr/>
          <p:nvPr/>
        </p:nvGrpSpPr>
        <p:grpSpPr>
          <a:xfrm>
            <a:off x="821313" y="2219917"/>
            <a:ext cx="4117207" cy="374650"/>
            <a:chOff x="0" y="0"/>
            <a:chExt cx="5489610" cy="499533"/>
          </a:xfrm>
        </p:grpSpPr>
        <p:sp>
          <p:nvSpPr>
            <p:cNvPr id="9" name="TextBox 9"/>
            <p:cNvSpPr txBox="1"/>
            <p:nvPr/>
          </p:nvSpPr>
          <p:spPr>
            <a:xfrm>
              <a:off x="166801" y="-57150"/>
              <a:ext cx="5322809" cy="556683"/>
            </a:xfrm>
            <a:prstGeom prst="rect">
              <a:avLst/>
            </a:prstGeom>
          </p:spPr>
          <p:txBody>
            <a:bodyPr lIns="0" tIns="0" rIns="0" bIns="0" rtlCol="0" anchor="t">
              <a:spAutoFit/>
            </a:bodyPr>
            <a:lstStyle/>
            <a:p>
              <a:pPr algn="l">
                <a:lnSpc>
                  <a:spcPts val="3499"/>
                </a:lnSpc>
              </a:pPr>
              <a:r>
                <a:rPr lang="en-US" sz="2499" b="1">
                  <a:solidFill>
                    <a:srgbClr val="2B314D"/>
                  </a:solidFill>
                  <a:latin typeface="Arial Bold"/>
                  <a:ea typeface="Arial Bold"/>
                  <a:cs typeface="Arial Bold"/>
                  <a:sym typeface="Arial Bold"/>
                </a:rPr>
                <a:t>   Chuẩn hóa dữ liệu</a:t>
              </a:r>
            </a:p>
          </p:txBody>
        </p:sp>
        <p:grpSp>
          <p:nvGrpSpPr>
            <p:cNvPr id="10" name="Group 10"/>
            <p:cNvGrpSpPr/>
            <p:nvPr/>
          </p:nvGrpSpPr>
          <p:grpSpPr>
            <a:xfrm>
              <a:off x="0" y="67947"/>
              <a:ext cx="333602" cy="33360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2678A5"/>
              </a:solidFill>
            </p:spPr>
            <p:txBody>
              <a:bodyPr/>
              <a:lstStyle/>
              <a:p>
                <a:endParaRPr lang="en-US"/>
              </a:p>
            </p:txBody>
          </p:sp>
          <p:sp>
            <p:nvSpPr>
              <p:cNvPr id="12" name="TextBox 12"/>
              <p:cNvSpPr txBox="1"/>
              <p:nvPr/>
            </p:nvSpPr>
            <p:spPr>
              <a:xfrm>
                <a:off x="127000" y="79375"/>
                <a:ext cx="558800" cy="606425"/>
              </a:xfrm>
              <a:prstGeom prst="rect">
                <a:avLst/>
              </a:prstGeom>
            </p:spPr>
            <p:txBody>
              <a:bodyPr lIns="50800" tIns="50800" rIns="50800" bIns="50800" rtlCol="0" anchor="ctr"/>
              <a:lstStyle/>
              <a:p>
                <a:pPr algn="ctr">
                  <a:lnSpc>
                    <a:spcPts val="3639"/>
                  </a:lnSpc>
                </a:pPr>
                <a:endParaRPr/>
              </a:p>
            </p:txBody>
          </p:sp>
        </p:grpSp>
      </p:grpSp>
      <p:sp>
        <p:nvSpPr>
          <p:cNvPr id="13" name="TextBox 13"/>
          <p:cNvSpPr txBox="1"/>
          <p:nvPr/>
        </p:nvSpPr>
        <p:spPr>
          <a:xfrm>
            <a:off x="821313" y="2692528"/>
            <a:ext cx="16750706" cy="10541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2B314D"/>
                </a:solidFill>
                <a:latin typeface="Arial"/>
                <a:ea typeface="Arial"/>
                <a:cs typeface="Arial"/>
                <a:sym typeface="Arial"/>
              </a:rPr>
              <a:t>Dữ liệu bao gồm các thang đo khác nhau cho từng biến: thang đo 1-7, thang đo 1-8, thang đo 1-9 → Chuẩn hóa tất cả các biến liên quan đến sức khỏe về thang đo 0-1</a:t>
            </a:r>
          </a:p>
          <a:p>
            <a:pPr marL="431801" lvl="1" indent="-215900" algn="l">
              <a:lnSpc>
                <a:spcPts val="2800"/>
              </a:lnSpc>
              <a:buFont typeface="Arial"/>
              <a:buChar char="•"/>
            </a:pPr>
            <a:r>
              <a:rPr lang="en-US" sz="2000">
                <a:solidFill>
                  <a:srgbClr val="2B314D"/>
                </a:solidFill>
                <a:latin typeface="Arial"/>
                <a:ea typeface="Arial"/>
                <a:cs typeface="Arial"/>
                <a:sym typeface="Arial"/>
              </a:rPr>
              <a:t>Điểm tổng của nhóm = trung bình điểm các biến trong nhóm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3473</Words>
  <Application>Microsoft Office PowerPoint</Application>
  <PresentationFormat>Custom</PresentationFormat>
  <Paragraphs>322</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Arial</vt:lpstr>
      <vt:lpstr>Arial Bold Italics</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các yếu tố nguy cơ gây ung thư phổi</dc:title>
  <cp:lastModifiedBy>Nguyễn Ngọc Anh Thư</cp:lastModifiedBy>
  <cp:revision>2</cp:revision>
  <dcterms:created xsi:type="dcterms:W3CDTF">2006-08-16T00:00:00Z</dcterms:created>
  <dcterms:modified xsi:type="dcterms:W3CDTF">2025-12-16T15:35:06Z</dcterms:modified>
  <dc:identifier>DAG7ZhrVbSk</dc:identifier>
</cp:coreProperties>
</file>